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8" r:id="rId8"/>
    <p:sldId id="265" r:id="rId9"/>
    <p:sldId id="267" r:id="rId10"/>
    <p:sldId id="271" r:id="rId11"/>
    <p:sldId id="264" r:id="rId12"/>
    <p:sldId id="261" r:id="rId13"/>
    <p:sldId id="262" r:id="rId14"/>
    <p:sldId id="272" r:id="rId15"/>
    <p:sldId id="263" r:id="rId16"/>
    <p:sldId id="269" r:id="rId17"/>
    <p:sldId id="277" r:id="rId18"/>
    <p:sldId id="273" r:id="rId19"/>
    <p:sldId id="270" r:id="rId20"/>
    <p:sldId id="275" r:id="rId21"/>
    <p:sldId id="274" r:id="rId22"/>
    <p:sldId id="278" r:id="rId23"/>
    <p:sldId id="279" r:id="rId24"/>
    <p:sldId id="280" r:id="rId25"/>
    <p:sldId id="282" r:id="rId26"/>
    <p:sldId id="281" r:id="rId27"/>
    <p:sldId id="286" r:id="rId28"/>
    <p:sldId id="287" r:id="rId29"/>
    <p:sldId id="283" r:id="rId30"/>
    <p:sldId id="284" r:id="rId31"/>
    <p:sldId id="293" r:id="rId32"/>
    <p:sldId id="296" r:id="rId33"/>
    <p:sldId id="297" r:id="rId34"/>
    <p:sldId id="323" r:id="rId35"/>
    <p:sldId id="335" r:id="rId36"/>
    <p:sldId id="324" r:id="rId37"/>
    <p:sldId id="298" r:id="rId38"/>
    <p:sldId id="294" r:id="rId39"/>
    <p:sldId id="295" r:id="rId40"/>
    <p:sldId id="291" r:id="rId41"/>
    <p:sldId id="290" r:id="rId42"/>
    <p:sldId id="285" r:id="rId43"/>
    <p:sldId id="288" r:id="rId44"/>
    <p:sldId id="289" r:id="rId45"/>
    <p:sldId id="292" r:id="rId46"/>
    <p:sldId id="299" r:id="rId47"/>
    <p:sldId id="303" r:id="rId48"/>
    <p:sldId id="300" r:id="rId49"/>
    <p:sldId id="301" r:id="rId50"/>
    <p:sldId id="302" r:id="rId51"/>
    <p:sldId id="305" r:id="rId52"/>
    <p:sldId id="321" r:id="rId53"/>
    <p:sldId id="308" r:id="rId54"/>
    <p:sldId id="311" r:id="rId55"/>
    <p:sldId id="325" r:id="rId56"/>
    <p:sldId id="312" r:id="rId57"/>
    <p:sldId id="304" r:id="rId58"/>
    <p:sldId id="319" r:id="rId59"/>
    <p:sldId id="306" r:id="rId60"/>
    <p:sldId id="313" r:id="rId61"/>
    <p:sldId id="314" r:id="rId62"/>
    <p:sldId id="309" r:id="rId63"/>
    <p:sldId id="310" r:id="rId64"/>
    <p:sldId id="307" r:id="rId65"/>
    <p:sldId id="315" r:id="rId66"/>
    <p:sldId id="316" r:id="rId67"/>
    <p:sldId id="318" r:id="rId68"/>
    <p:sldId id="326" r:id="rId69"/>
    <p:sldId id="320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8" r:id="rId79"/>
    <p:sldId id="339" r:id="rId80"/>
    <p:sldId id="337" r:id="rId81"/>
    <p:sldId id="336" r:id="rId8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4" autoAdjust="0"/>
    <p:restoredTop sz="94660"/>
  </p:normalViewPr>
  <p:slideViewPr>
    <p:cSldViewPr snapToGrid="0">
      <p:cViewPr varScale="1">
        <p:scale>
          <a:sx n="67" d="100"/>
          <a:sy n="67" d="100"/>
        </p:scale>
        <p:origin x="67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95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4/29/2022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4/29/2022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4/29/2022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4/29/2022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4/29/2022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46.xml"/><Relationship Id="rId13" Type="http://schemas.openxmlformats.org/officeDocument/2006/relationships/slide" Target="slide78.xml"/><Relationship Id="rId3" Type="http://schemas.openxmlformats.org/officeDocument/2006/relationships/slide" Target="slide11.xml"/><Relationship Id="rId7" Type="http://schemas.openxmlformats.org/officeDocument/2006/relationships/slide" Target="slide40.xml"/><Relationship Id="rId12" Type="http://schemas.openxmlformats.org/officeDocument/2006/relationships/slide" Target="slide70.xml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0.xml"/><Relationship Id="rId11" Type="http://schemas.openxmlformats.org/officeDocument/2006/relationships/slide" Target="slide23.xml"/><Relationship Id="rId5" Type="http://schemas.openxmlformats.org/officeDocument/2006/relationships/slide" Target="slide14.xml"/><Relationship Id="rId10" Type="http://schemas.openxmlformats.org/officeDocument/2006/relationships/slide" Target="slide31.xml"/><Relationship Id="rId4" Type="http://schemas.openxmlformats.org/officeDocument/2006/relationships/slide" Target="slide18.xml"/><Relationship Id="rId9" Type="http://schemas.openxmlformats.org/officeDocument/2006/relationships/slide" Target="slide3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file2.html" TargetMode="External"/><Relationship Id="rId2" Type="http://schemas.openxmlformats.org/officeDocument/2006/relationships/hyperlink" Target="file:///C:\Users\SYS37\Downloads\file2.txt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file1.html" TargetMode="External"/><Relationship Id="rId2" Type="http://schemas.openxmlformats.org/officeDocument/2006/relationships/hyperlink" Target="file:///C:\Users\SYS37\Downloads\file1.txt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formr.html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tags/att_textarea_wrap.asp" TargetMode="External"/><Relationship Id="rId3" Type="http://schemas.openxmlformats.org/officeDocument/2006/relationships/hyperlink" Target="https://www.w3schools.com/tags/att_textarea_maxlength.asp" TargetMode="External"/><Relationship Id="rId7" Type="http://schemas.openxmlformats.org/officeDocument/2006/relationships/hyperlink" Target="https://www.w3schools.com/tags/att_textarea_rows.asp" TargetMode="External"/><Relationship Id="rId2" Type="http://schemas.openxmlformats.org/officeDocument/2006/relationships/hyperlink" Target="https://www.w3schools.com/tags/att_textarea_cols.as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tags/att_textarea_required.asp" TargetMode="External"/><Relationship Id="rId5" Type="http://schemas.openxmlformats.org/officeDocument/2006/relationships/hyperlink" Target="https://www.w3schools.com/tags/att_textarea_placeholder.asp" TargetMode="External"/><Relationship Id="rId4" Type="http://schemas.openxmlformats.org/officeDocument/2006/relationships/hyperlink" Target="https://www.w3schools.com/tags/att_textarea_name.asp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tags/tag_option.asp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form1.html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online1.docx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A6D00-181B-42B0-B01F-74D15D62FB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9197" y="2268220"/>
            <a:ext cx="9357068" cy="3326130"/>
          </a:xfrm>
        </p:spPr>
        <p:txBody>
          <a:bodyPr/>
          <a:lstStyle/>
          <a:p>
            <a:r>
              <a:rPr lang="en-IN" dirty="0"/>
              <a:t>Web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D2CDBC-B852-4A57-8ECE-7D8A20A9AA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HTML+DHTML+PHP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1546765-C9E2-4E8F-924A-086D16E0BA52}"/>
              </a:ext>
            </a:extLst>
          </p:cNvPr>
          <p:cNvSpPr/>
          <p:nvPr/>
        </p:nvSpPr>
        <p:spPr>
          <a:xfrm>
            <a:off x="780580" y="136525"/>
            <a:ext cx="2868930" cy="35782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/>
                </a:solidFill>
                <a:hlinkClick r:id="rId2" action="ppaction://hlinksldjump"/>
              </a:rPr>
              <a:t>   Body</a:t>
            </a: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/>
                </a:solidFill>
              </a:rPr>
              <a:t>	</a:t>
            </a:r>
            <a:r>
              <a:rPr lang="en-IN" dirty="0">
                <a:solidFill>
                  <a:schemeClr val="tx1"/>
                </a:solidFill>
                <a:hlinkClick r:id="rId3" action="ppaction://hlinksldjump"/>
              </a:rPr>
              <a:t>Heading</a:t>
            </a: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/>
                </a:solidFill>
              </a:rPr>
              <a:t>	</a:t>
            </a:r>
            <a:r>
              <a:rPr lang="en-IN" dirty="0">
                <a:solidFill>
                  <a:schemeClr val="tx1"/>
                </a:solidFill>
                <a:hlinkClick r:id="rId4" action="ppaction://hlinksldjump"/>
              </a:rPr>
              <a:t>Physical</a:t>
            </a: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/>
                </a:solidFill>
                <a:hlinkClick r:id="rId5" action="ppaction://hlinksldjump"/>
              </a:rPr>
              <a:t>   Horizontal Rule</a:t>
            </a: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/>
                </a:solidFill>
              </a:rPr>
              <a:t>	</a:t>
            </a:r>
            <a:r>
              <a:rPr lang="en-IN" dirty="0">
                <a:solidFill>
                  <a:schemeClr val="tx1"/>
                </a:solidFill>
                <a:hlinkClick r:id="rId6" action="ppaction://hlinksldjump"/>
              </a:rPr>
              <a:t>Marquee</a:t>
            </a: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/>
                </a:solidFill>
              </a:rPr>
              <a:t>	</a:t>
            </a:r>
            <a:r>
              <a:rPr lang="en-IN" dirty="0">
                <a:solidFill>
                  <a:schemeClr val="tx1"/>
                </a:solidFill>
                <a:hlinkClick r:id="rId7" action="ppaction://hlinksldjump"/>
              </a:rPr>
              <a:t>Table</a:t>
            </a: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/>
                </a:solidFill>
              </a:rPr>
              <a:t>	</a:t>
            </a:r>
            <a:r>
              <a:rPr lang="en-IN" dirty="0">
                <a:solidFill>
                  <a:schemeClr val="tx1"/>
                </a:solidFill>
                <a:hlinkClick r:id="rId8" action="ppaction://hlinksldjump"/>
              </a:rPr>
              <a:t>Form</a:t>
            </a: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/>
                </a:solidFill>
                <a:hlinkClick r:id="rId9" action="ppaction://hlinksldjump"/>
              </a:rPr>
              <a:t>	Image Map</a:t>
            </a: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/>
                </a:solidFill>
              </a:rPr>
              <a:t>	</a:t>
            </a:r>
            <a:r>
              <a:rPr lang="en-IN" dirty="0">
                <a:solidFill>
                  <a:schemeClr val="tx1"/>
                </a:solidFill>
                <a:hlinkClick r:id="rId10" action="ppaction://hlinksldjump"/>
              </a:rPr>
              <a:t>Anchor </a:t>
            </a: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/>
                </a:solidFill>
              </a:rPr>
              <a:t>   </a:t>
            </a:r>
            <a:r>
              <a:rPr lang="en-IN" dirty="0">
                <a:solidFill>
                  <a:schemeClr val="tx1"/>
                </a:solidFill>
                <a:hlinkClick r:id="rId11" action="ppaction://hlinksldjump"/>
              </a:rPr>
              <a:t>List</a:t>
            </a: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/>
                </a:solidFill>
                <a:hlinkClick r:id="rId12" action="ppaction://hlinksldjump"/>
              </a:rPr>
              <a:t>   Frameset</a:t>
            </a: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/>
                </a:solidFill>
              </a:rPr>
              <a:t>   </a:t>
            </a:r>
            <a:r>
              <a:rPr lang="en-IN" dirty="0">
                <a:solidFill>
                  <a:schemeClr val="tx1"/>
                </a:solidFill>
                <a:hlinkClick r:id="rId13" action="ppaction://hlinksldjump"/>
              </a:rPr>
              <a:t>Iframe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683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8C235C-01ED-400F-9141-EC99C80AD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256" t="35436" b="3002"/>
          <a:stretch/>
        </p:blipFill>
        <p:spPr>
          <a:xfrm>
            <a:off x="761999" y="993912"/>
            <a:ext cx="11085443" cy="628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6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C9C3A-A316-4B54-9DBF-F32BD3F08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045" y="1567850"/>
            <a:ext cx="4667208" cy="952929"/>
          </a:xfrm>
        </p:spPr>
        <p:txBody>
          <a:bodyPr/>
          <a:lstStyle/>
          <a:p>
            <a:r>
              <a:rPr lang="en-IN" b="1" dirty="0"/>
              <a:t>Heading TAGS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148A4-539C-49D6-8615-AF5F53F61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7" y="2286001"/>
            <a:ext cx="8835751" cy="4376056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4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Objectives</a:t>
            </a:r>
          </a:p>
          <a:p>
            <a:pPr lvl="2"/>
            <a:r>
              <a:rPr lang="en-IN" sz="3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identify the purpose of Heading </a:t>
            </a:r>
            <a:r>
              <a:rPr lang="en-IN" sz="3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tags,paragraph</a:t>
            </a:r>
            <a:r>
              <a:rPr lang="en-IN" sz="3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5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tag,break</a:t>
            </a:r>
            <a:r>
              <a:rPr lang="en-IN" sz="3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tag..</a:t>
            </a:r>
          </a:p>
          <a:p>
            <a:pPr lvl="2"/>
            <a:r>
              <a:rPr lang="en-IN" sz="3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Differentiate the usage of paragraph and Break tag</a:t>
            </a:r>
          </a:p>
          <a:p>
            <a:pPr lvl="2"/>
            <a:r>
              <a:rPr lang="en-IN" sz="3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set image in the background of body area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FD77BE7-2F0B-4173-A6C1-1F4D968B18F9}"/>
              </a:ext>
            </a:extLst>
          </p:cNvPr>
          <p:cNvSpPr/>
          <p:nvPr/>
        </p:nvSpPr>
        <p:spPr>
          <a:xfrm>
            <a:off x="4534146" y="585431"/>
            <a:ext cx="1683657" cy="7692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DAY  :  2</a:t>
            </a:r>
          </a:p>
        </p:txBody>
      </p:sp>
    </p:spTree>
    <p:extLst>
      <p:ext uri="{BB962C8B-B14F-4D97-AF65-F5344CB8AC3E}">
        <p14:creationId xmlns:p14="http://schemas.microsoft.com/office/powerpoint/2010/main" val="3169269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2B3C3-BF93-4C8F-9379-466CCC199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23901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/>
              <a:t>Types of Heading TAGS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B5EAD-6223-4E28-8B1F-5E2758559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7506" y="1436914"/>
            <a:ext cx="6832779" cy="5551713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IN" sz="2400" b="1" dirty="0">
                <a:solidFill>
                  <a:schemeClr val="tx1"/>
                </a:solidFill>
              </a:rPr>
              <a:t>Heading styles</a:t>
            </a:r>
          </a:p>
          <a:p>
            <a:pPr marL="1828800" lvl="4" indent="0">
              <a:buNone/>
            </a:pPr>
            <a:r>
              <a:rPr lang="en-IN" sz="2400" b="1" dirty="0">
                <a:solidFill>
                  <a:schemeClr val="tx1"/>
                </a:solidFill>
              </a:rPr>
              <a:t>Tags</a:t>
            </a:r>
            <a:endParaRPr lang="en-IN" sz="2400" dirty="0">
              <a:solidFill>
                <a:schemeClr val="tx1"/>
              </a:solidFill>
            </a:endParaRPr>
          </a:p>
          <a:p>
            <a:pPr marL="1828800" lvl="4" indent="0">
              <a:buNone/>
            </a:pPr>
            <a:r>
              <a:rPr lang="en-IN" sz="2400" b="1" dirty="0">
                <a:solidFill>
                  <a:schemeClr val="tx1"/>
                </a:solidFill>
              </a:rPr>
              <a:t>&lt;h1&gt;..&lt;/h1&gt;</a:t>
            </a:r>
            <a:endParaRPr lang="en-IN" sz="2400" dirty="0">
              <a:solidFill>
                <a:schemeClr val="tx1"/>
              </a:solidFill>
            </a:endParaRPr>
          </a:p>
          <a:p>
            <a:pPr marL="1828800" lvl="4" indent="0">
              <a:buNone/>
            </a:pPr>
            <a:r>
              <a:rPr lang="en-IN" sz="2400" b="1" dirty="0">
                <a:solidFill>
                  <a:schemeClr val="tx1"/>
                </a:solidFill>
              </a:rPr>
              <a:t>&lt;h2&gt;…&lt;/h2&gt;</a:t>
            </a:r>
            <a:endParaRPr lang="en-IN" sz="2400" dirty="0">
              <a:solidFill>
                <a:schemeClr val="tx1"/>
              </a:solidFill>
            </a:endParaRPr>
          </a:p>
          <a:p>
            <a:pPr marL="1828800" lvl="4" indent="0">
              <a:buNone/>
            </a:pPr>
            <a:r>
              <a:rPr lang="en-IN" sz="2400" b="1" dirty="0">
                <a:solidFill>
                  <a:schemeClr val="tx1"/>
                </a:solidFill>
              </a:rPr>
              <a:t>&lt;h3&gt;…&lt;/h3&gt;</a:t>
            </a:r>
            <a:endParaRPr lang="en-IN" sz="2400" dirty="0">
              <a:solidFill>
                <a:schemeClr val="tx1"/>
              </a:solidFill>
            </a:endParaRPr>
          </a:p>
          <a:p>
            <a:pPr marL="1828800" lvl="4" indent="0">
              <a:buNone/>
            </a:pPr>
            <a:r>
              <a:rPr lang="en-IN" sz="2400" b="1" dirty="0">
                <a:solidFill>
                  <a:schemeClr val="tx1"/>
                </a:solidFill>
              </a:rPr>
              <a:t>&lt;h4&gt;….&lt;/h4&gt;</a:t>
            </a:r>
            <a:endParaRPr lang="en-IN" sz="2400" dirty="0">
              <a:solidFill>
                <a:schemeClr val="tx1"/>
              </a:solidFill>
            </a:endParaRPr>
          </a:p>
          <a:p>
            <a:pPr marL="1828800" lvl="4" indent="0">
              <a:buNone/>
            </a:pPr>
            <a:r>
              <a:rPr lang="en-IN" sz="2400" b="1" dirty="0">
                <a:solidFill>
                  <a:schemeClr val="tx1"/>
                </a:solidFill>
              </a:rPr>
              <a:t>&lt;h5&gt;…&lt;/h5&gt;</a:t>
            </a:r>
            <a:endParaRPr lang="en-IN" sz="2400" dirty="0">
              <a:solidFill>
                <a:schemeClr val="tx1"/>
              </a:solidFill>
            </a:endParaRPr>
          </a:p>
          <a:p>
            <a:pPr marL="1828800" lvl="4" indent="0">
              <a:buNone/>
            </a:pPr>
            <a:r>
              <a:rPr lang="en-IN" sz="2400" b="1" dirty="0">
                <a:solidFill>
                  <a:schemeClr val="tx1"/>
                </a:solidFill>
              </a:rPr>
              <a:t>&lt;h6&gt;…&lt;/h6&gt;</a:t>
            </a:r>
            <a:endParaRPr lang="en-IN" sz="2400" dirty="0">
              <a:solidFill>
                <a:schemeClr val="tx1"/>
              </a:solidFill>
            </a:endParaRPr>
          </a:p>
          <a:p>
            <a:pPr marL="2286000" lvl="5" indent="0">
              <a:buNone/>
            </a:pPr>
            <a:r>
              <a:rPr lang="en-IN" sz="2400" b="1" dirty="0">
                <a:solidFill>
                  <a:schemeClr val="tx1"/>
                </a:solidFill>
              </a:rPr>
              <a:t>Attributes</a:t>
            </a:r>
            <a:endParaRPr lang="en-IN" sz="2400" dirty="0">
              <a:solidFill>
                <a:schemeClr val="tx1"/>
              </a:solidFill>
            </a:endParaRPr>
          </a:p>
          <a:p>
            <a:pPr marL="2743200" lvl="6" indent="0">
              <a:buNone/>
            </a:pPr>
            <a:r>
              <a:rPr lang="en-IN" sz="2400" b="1" dirty="0">
                <a:solidFill>
                  <a:schemeClr val="tx1"/>
                </a:solidFill>
              </a:rPr>
              <a:t>Align=”left/right/</a:t>
            </a:r>
            <a:r>
              <a:rPr lang="en-IN" sz="2400" b="1" dirty="0" err="1">
                <a:solidFill>
                  <a:schemeClr val="tx1"/>
                </a:solidFill>
              </a:rPr>
              <a:t>center</a:t>
            </a:r>
            <a:r>
              <a:rPr lang="en-IN" sz="2400" b="1" dirty="0">
                <a:solidFill>
                  <a:schemeClr val="tx1"/>
                </a:solidFill>
              </a:rPr>
              <a:t>”</a:t>
            </a:r>
            <a:endParaRPr lang="en-IN" sz="2400" dirty="0">
              <a:solidFill>
                <a:schemeClr val="tx1"/>
              </a:solidFill>
            </a:endParaRPr>
          </a:p>
          <a:p>
            <a:pPr lvl="4"/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Rectangle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E3ED8F3C-F293-4700-B9DD-FA18C85ACCEA}"/>
              </a:ext>
            </a:extLst>
          </p:cNvPr>
          <p:cNvSpPr/>
          <p:nvPr/>
        </p:nvSpPr>
        <p:spPr>
          <a:xfrm>
            <a:off x="10629900" y="6264160"/>
            <a:ext cx="960120" cy="422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Home</a:t>
            </a:r>
          </a:p>
        </p:txBody>
      </p:sp>
    </p:spTree>
    <p:extLst>
      <p:ext uri="{BB962C8B-B14F-4D97-AF65-F5344CB8AC3E}">
        <p14:creationId xmlns:p14="http://schemas.microsoft.com/office/powerpoint/2010/main" val="3192264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F3A96-E470-4E38-856A-CF159A212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0241280" cy="7528560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62500" lnSpcReduction="20000"/>
          </a:bodyPr>
          <a:lstStyle/>
          <a:p>
            <a:r>
              <a:rPr lang="en-IN" sz="2900" b="1" dirty="0">
                <a:solidFill>
                  <a:schemeClr val="tx1"/>
                </a:solidFill>
              </a:rPr>
              <a:t>Paragraph:</a:t>
            </a:r>
            <a:endParaRPr lang="en-IN" sz="29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IN" sz="2900" b="1" dirty="0">
                <a:solidFill>
                  <a:schemeClr val="tx1"/>
                </a:solidFill>
              </a:rPr>
              <a:t>Tag				 Attribute</a:t>
            </a:r>
            <a:endParaRPr lang="en-IN" sz="2900" dirty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IN" sz="2900" b="1" dirty="0">
                <a:solidFill>
                  <a:schemeClr val="tx1"/>
                </a:solidFill>
              </a:rPr>
              <a:t>&lt;p&gt;			 Align=”left/right/</a:t>
            </a:r>
            <a:r>
              <a:rPr lang="en-IN" sz="2900" b="1" dirty="0" err="1">
                <a:solidFill>
                  <a:schemeClr val="tx1"/>
                </a:solidFill>
              </a:rPr>
              <a:t>center</a:t>
            </a:r>
            <a:r>
              <a:rPr lang="en-IN" sz="2900" b="1" dirty="0">
                <a:solidFill>
                  <a:schemeClr val="tx1"/>
                </a:solidFill>
              </a:rPr>
              <a:t>”	</a:t>
            </a:r>
            <a:endParaRPr lang="en-IN" sz="2900" dirty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IN" sz="2900" b="1" dirty="0">
                <a:solidFill>
                  <a:schemeClr val="tx1"/>
                </a:solidFill>
              </a:rPr>
              <a:t>	</a:t>
            </a:r>
            <a:endParaRPr lang="en-IN" sz="2900" dirty="0">
              <a:solidFill>
                <a:schemeClr val="tx1"/>
              </a:solidFill>
            </a:endParaRPr>
          </a:p>
          <a:p>
            <a:r>
              <a:rPr lang="en-IN" sz="2900" b="1" dirty="0">
                <a:solidFill>
                  <a:schemeClr val="tx1"/>
                </a:solidFill>
              </a:rPr>
              <a:t>Break</a:t>
            </a:r>
            <a:endParaRPr lang="en-IN" sz="29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IN" sz="2900" b="1" dirty="0">
                <a:solidFill>
                  <a:schemeClr val="tx1"/>
                </a:solidFill>
              </a:rPr>
              <a:t>        Tag				 Attribute 		</a:t>
            </a:r>
            <a:endParaRPr lang="en-IN" sz="29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IN" sz="2900" b="1" dirty="0">
                <a:solidFill>
                  <a:schemeClr val="tx1"/>
                </a:solidFill>
              </a:rPr>
              <a:t>	 &lt;</a:t>
            </a:r>
            <a:r>
              <a:rPr lang="en-IN" sz="2900" b="1" dirty="0" err="1">
                <a:solidFill>
                  <a:schemeClr val="tx1"/>
                </a:solidFill>
              </a:rPr>
              <a:t>br</a:t>
            </a:r>
            <a:r>
              <a:rPr lang="en-IN" sz="2900" b="1" dirty="0">
                <a:solidFill>
                  <a:schemeClr val="tx1"/>
                </a:solidFill>
              </a:rPr>
              <a:t>&gt;			Clear=”left/right/all”</a:t>
            </a:r>
          </a:p>
          <a:p>
            <a:pPr marL="0" indent="0">
              <a:buNone/>
            </a:pPr>
            <a:r>
              <a:rPr lang="en-IN" sz="2900" b="1" dirty="0">
                <a:solidFill>
                  <a:schemeClr val="tx1"/>
                </a:solidFill>
              </a:rPr>
              <a:t>	</a:t>
            </a:r>
            <a:endParaRPr lang="en-IN" sz="2900" dirty="0">
              <a:solidFill>
                <a:schemeClr val="tx1"/>
              </a:solidFill>
            </a:endParaRPr>
          </a:p>
          <a:p>
            <a:r>
              <a:rPr lang="en-IN" sz="2900" b="1" dirty="0">
                <a:solidFill>
                  <a:schemeClr val="tx1"/>
                </a:solidFill>
              </a:rPr>
              <a:t>   Image</a:t>
            </a:r>
            <a:endParaRPr lang="en-IN" sz="29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IN" sz="2900" b="1" dirty="0">
                <a:solidFill>
                  <a:schemeClr val="tx1"/>
                </a:solidFill>
              </a:rPr>
              <a:t>Tag				 Attributes</a:t>
            </a:r>
            <a:endParaRPr lang="en-IN" sz="29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IN" sz="2900" b="1" dirty="0">
                <a:solidFill>
                  <a:schemeClr val="tx1"/>
                </a:solidFill>
              </a:rPr>
              <a:t>&lt;</a:t>
            </a:r>
            <a:r>
              <a:rPr lang="en-IN" sz="2900" b="1" dirty="0" err="1">
                <a:solidFill>
                  <a:schemeClr val="tx1"/>
                </a:solidFill>
              </a:rPr>
              <a:t>img</a:t>
            </a:r>
            <a:r>
              <a:rPr lang="en-IN" sz="2900" b="1" dirty="0">
                <a:solidFill>
                  <a:schemeClr val="tx1"/>
                </a:solidFill>
              </a:rPr>
              <a:t>&gt;……...&lt;/</a:t>
            </a:r>
            <a:r>
              <a:rPr lang="en-IN" sz="2900" b="1" dirty="0" err="1">
                <a:solidFill>
                  <a:schemeClr val="tx1"/>
                </a:solidFill>
              </a:rPr>
              <a:t>img</a:t>
            </a:r>
            <a:r>
              <a:rPr lang="en-IN" sz="2900" b="1" dirty="0">
                <a:solidFill>
                  <a:schemeClr val="tx1"/>
                </a:solidFill>
              </a:rPr>
              <a:t>&gt;		&lt;</a:t>
            </a:r>
            <a:r>
              <a:rPr lang="en-IN" sz="2900" b="1" dirty="0" err="1">
                <a:solidFill>
                  <a:schemeClr val="tx1"/>
                </a:solidFill>
              </a:rPr>
              <a:t>img</a:t>
            </a:r>
            <a:r>
              <a:rPr lang="en-IN" sz="2900" b="1" dirty="0">
                <a:solidFill>
                  <a:schemeClr val="tx1"/>
                </a:solidFill>
              </a:rPr>
              <a:t>  </a:t>
            </a:r>
            <a:r>
              <a:rPr lang="en-IN" sz="2900" b="1" dirty="0" err="1">
                <a:solidFill>
                  <a:schemeClr val="tx1"/>
                </a:solidFill>
              </a:rPr>
              <a:t>Src</a:t>
            </a:r>
            <a:r>
              <a:rPr lang="en-IN" sz="2900" b="1" dirty="0">
                <a:solidFill>
                  <a:schemeClr val="tx1"/>
                </a:solidFill>
              </a:rPr>
              <a:t>=”URL”&gt;</a:t>
            </a:r>
            <a:endParaRPr lang="en-IN" sz="2900" dirty="0">
              <a:solidFill>
                <a:schemeClr val="tx1"/>
              </a:solidFill>
            </a:endParaRPr>
          </a:p>
          <a:p>
            <a:pPr marL="2743200" lvl="6" indent="0">
              <a:buNone/>
            </a:pPr>
            <a:r>
              <a:rPr lang="en-IN" sz="2900" b="1" dirty="0">
                <a:solidFill>
                  <a:schemeClr val="tx1"/>
                </a:solidFill>
              </a:rPr>
              <a:t>	</a:t>
            </a:r>
            <a:r>
              <a:rPr lang="en-IN" sz="2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Align=”left/</a:t>
            </a:r>
            <a:r>
              <a:rPr lang="en-IN" sz="29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right,centertop</a:t>
            </a:r>
            <a:r>
              <a:rPr lang="en-IN" sz="2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/middle/bottom”</a:t>
            </a:r>
            <a:endParaRPr lang="en-IN" sz="2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0" lvl="6" indent="0">
              <a:buNone/>
            </a:pPr>
            <a:r>
              <a:rPr lang="en-IN" sz="2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Height=53</a:t>
            </a:r>
            <a:endParaRPr lang="en-IN" sz="2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0" lvl="6" indent="0">
              <a:buNone/>
            </a:pPr>
            <a:r>
              <a:rPr lang="en-IN" sz="2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Width=40</a:t>
            </a:r>
            <a:endParaRPr lang="en-IN" sz="2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0" lvl="6" indent="0">
              <a:buNone/>
            </a:pPr>
            <a:r>
              <a:rPr lang="en-IN" sz="2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9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Hspace</a:t>
            </a:r>
            <a:r>
              <a:rPr lang="en-IN" sz="2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=value</a:t>
            </a:r>
            <a:endParaRPr lang="en-IN" sz="2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0" lvl="6" indent="0">
              <a:buNone/>
            </a:pPr>
            <a:r>
              <a:rPr lang="en-IN" sz="2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9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Vspace</a:t>
            </a:r>
            <a:r>
              <a:rPr lang="en-IN" sz="2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=value</a:t>
            </a:r>
            <a:endParaRPr lang="en-IN" sz="2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900" b="1" dirty="0">
                <a:solidFill>
                  <a:schemeClr val="tx1"/>
                </a:solidFill>
              </a:rPr>
              <a:t>Pre-formatted Text</a:t>
            </a:r>
            <a:endParaRPr lang="en-IN" sz="29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IN" sz="2900" b="1" dirty="0">
                <a:solidFill>
                  <a:schemeClr val="tx1"/>
                </a:solidFill>
              </a:rPr>
              <a:t>           Tag</a:t>
            </a:r>
            <a:endParaRPr lang="en-IN" sz="29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IN" sz="2900" b="1" dirty="0">
                <a:solidFill>
                  <a:schemeClr val="tx1"/>
                </a:solidFill>
              </a:rPr>
              <a:t>	&lt;pre&gt;……&lt;/pre&gt;</a:t>
            </a:r>
            <a:endParaRPr lang="en-IN" sz="2900" dirty="0">
              <a:solidFill>
                <a:schemeClr val="tx1"/>
              </a:solidFill>
            </a:endParaRPr>
          </a:p>
          <a:p>
            <a:pPr marL="2743200" lvl="6" indent="0">
              <a:buNone/>
            </a:pPr>
            <a:endParaRPr lang="en-IN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IN" sz="1900" b="1" dirty="0">
                <a:solidFill>
                  <a:schemeClr val="tx1"/>
                </a:solidFill>
              </a:rPr>
              <a:t>	</a:t>
            </a:r>
            <a:endParaRPr lang="en-IN" sz="1900" dirty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r>
              <a:rPr lang="en-IN" sz="1900" b="1" dirty="0">
                <a:solidFill>
                  <a:schemeClr val="tx1"/>
                </a:solidFill>
              </a:rPr>
              <a:t>	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6450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99196-EF6C-4CD8-9663-2B33729B9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900" y="370028"/>
            <a:ext cx="5285046" cy="705010"/>
          </a:xfrm>
        </p:spPr>
        <p:txBody>
          <a:bodyPr>
            <a:normAutofit/>
          </a:bodyPr>
          <a:lstStyle/>
          <a:p>
            <a:r>
              <a:rPr lang="en-IN" sz="4000" b="1" dirty="0"/>
              <a:t>Horizontal Rule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955FF-91B7-46E4-BF84-C46FA6E53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1011" y="1346886"/>
            <a:ext cx="8825669" cy="5511114"/>
          </a:xfrm>
          <a:solidFill>
            <a:schemeClr val="tx2">
              <a:lumMod val="25000"/>
              <a:lumOff val="7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Tag:		&lt;HR </a:t>
            </a:r>
            <a:r>
              <a:rPr lang="en-IN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=“red”&gt;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IN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Attribute</a:t>
            </a:r>
          </a:p>
          <a:p>
            <a:pPr marL="2800350" lvl="5" indent="-514350">
              <a:lnSpc>
                <a:spcPct val="150000"/>
              </a:lnSpc>
              <a:buFont typeface="+mj-lt"/>
              <a:buAutoNum type="arabicPeriod"/>
            </a:pPr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Align=”left/right/</a:t>
            </a:r>
            <a:r>
              <a:rPr lang="en-IN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00350" lvl="5" indent="-514350">
              <a:lnSpc>
                <a:spcPct val="150000"/>
              </a:lnSpc>
              <a:buFont typeface="+mj-lt"/>
              <a:buAutoNum type="arabicPeriod"/>
            </a:pPr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Size=”value”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00350" lvl="5" indent="-514350">
              <a:lnSpc>
                <a:spcPct val="150000"/>
              </a:lnSpc>
              <a:buFont typeface="+mj-lt"/>
              <a:buAutoNum type="arabicPeriod"/>
            </a:pPr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Width=”value/percent”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00350" lvl="5" indent="-514350">
              <a:lnSpc>
                <a:spcPct val="150000"/>
              </a:lnSpc>
              <a:buFont typeface="+mj-lt"/>
              <a:buAutoNum type="arabicPeriod"/>
            </a:pPr>
            <a:r>
              <a:rPr lang="en-IN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Noshade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00350" lvl="5" indent="-514350">
              <a:lnSpc>
                <a:spcPct val="150000"/>
              </a:lnSpc>
              <a:buFont typeface="+mj-lt"/>
              <a:buAutoNum type="arabicPeriod"/>
            </a:pPr>
            <a:r>
              <a:rPr lang="en-IN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=”#</a:t>
            </a:r>
            <a:r>
              <a:rPr lang="en-IN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hexvalue</a:t>
            </a:r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IN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Rectangle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6E63DF4-2492-493B-9929-D6341899D1C4}"/>
              </a:ext>
            </a:extLst>
          </p:cNvPr>
          <p:cNvSpPr/>
          <p:nvPr/>
        </p:nvSpPr>
        <p:spPr>
          <a:xfrm>
            <a:off x="1451610" y="6435090"/>
            <a:ext cx="960120" cy="422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  <a:hlinkClick r:id="" action="ppaction://hlinkshowjump?jump=firstslide"/>
              </a:rPr>
              <a:t>Home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098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7F608-FDF1-4368-B446-CA8BACDFC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EXAMPLE-2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AE159-1477-4EA8-83A5-8DE5568F0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 action="ppaction://hlinkfile"/>
              </a:rPr>
              <a:t>Program</a:t>
            </a:r>
            <a:r>
              <a:rPr lang="en-IN" dirty="0"/>
              <a:t>							</a:t>
            </a:r>
            <a:r>
              <a:rPr lang="en-IN" dirty="0">
                <a:hlinkClick r:id="rId3" action="ppaction://hlinkfile"/>
              </a:rPr>
              <a:t>Webpage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0623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38C8B-51B0-4D3A-9E33-4FED887B5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Sample 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FDC75-1107-48A6-818B-D952FB176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050" name="Picture 2" descr="HTML is Easy">
            <a:extLst>
              <a:ext uri="{FF2B5EF4-FFF2-40B4-BE49-F238E27FC236}">
                <a16:creationId xmlns:a16="http://schemas.microsoft.com/office/drawing/2014/main" id="{EE85C477-4DDD-41AF-9B9D-B4E0A4860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1112109"/>
            <a:ext cx="10178322" cy="517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441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76BF-B119-4EBA-80C9-45A3656F2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218" y="1929541"/>
            <a:ext cx="6434225" cy="890361"/>
          </a:xfrm>
        </p:spPr>
        <p:txBody>
          <a:bodyPr/>
          <a:lstStyle/>
          <a:p>
            <a:pPr algn="ctr"/>
            <a:r>
              <a:rPr lang="en-IN" dirty="0"/>
              <a:t>Enhancing styles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D86A1-4664-4199-AD70-11B56D8B7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8942" y="3226227"/>
            <a:ext cx="8843792" cy="2816228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/>
          </a:bodyPr>
          <a:lstStyle/>
          <a:p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Objectives:</a:t>
            </a:r>
          </a:p>
          <a:p>
            <a:pPr lvl="2">
              <a:lnSpc>
                <a:spcPct val="150000"/>
              </a:lnSpc>
            </a:pP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understand the usages of styles</a:t>
            </a:r>
          </a:p>
          <a:p>
            <a:pPr lvl="2">
              <a:lnSpc>
                <a:spcPct val="150000"/>
              </a:lnSpc>
            </a:pP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implement the physical and logical styles in HTML codes</a:t>
            </a:r>
          </a:p>
          <a:p>
            <a:pPr lvl="2">
              <a:lnSpc>
                <a:spcPct val="150000"/>
              </a:lnSpc>
            </a:pP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create the web page with special pattern.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CCB4820-07F5-4BC4-A600-D5E0BB9EDF1C}"/>
              </a:ext>
            </a:extLst>
          </p:cNvPr>
          <p:cNvSpPr/>
          <p:nvPr/>
        </p:nvSpPr>
        <p:spPr>
          <a:xfrm>
            <a:off x="5709852" y="632855"/>
            <a:ext cx="1983260" cy="89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Day :   3</a:t>
            </a:r>
          </a:p>
        </p:txBody>
      </p:sp>
    </p:spTree>
    <p:extLst>
      <p:ext uri="{BB962C8B-B14F-4D97-AF65-F5344CB8AC3E}">
        <p14:creationId xmlns:p14="http://schemas.microsoft.com/office/powerpoint/2010/main" val="1983252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0EE03-7D08-43A9-B1C7-1845AE05D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105" y="209391"/>
            <a:ext cx="5210906" cy="1026285"/>
          </a:xfrm>
        </p:spPr>
        <p:txBody>
          <a:bodyPr>
            <a:normAutofit/>
          </a:bodyPr>
          <a:lstStyle/>
          <a:p>
            <a:r>
              <a:rPr lang="en-IN" sz="4000" dirty="0"/>
              <a:t>Physical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5BD58-D2B5-43AA-9ADE-B597147A5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0608" y="1532794"/>
            <a:ext cx="4312981" cy="3792412"/>
          </a:xfrm>
          <a:solidFill>
            <a:schemeClr val="tx2">
              <a:lumMod val="25000"/>
              <a:lumOff val="75000"/>
            </a:schemeClr>
          </a:solidFill>
        </p:spPr>
        <p:txBody>
          <a:bodyPr/>
          <a:lstStyle/>
          <a:p>
            <a:pPr marL="914400" lvl="1" indent="-457200">
              <a:buFont typeface="+mj-lt"/>
              <a:buAutoNum type="arabicPeriod"/>
            </a:pPr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&lt;B&gt;.. &lt;/B&gt;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&lt;I&gt;…&lt;/I&gt;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&lt;U&gt;…&lt;/U&gt;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&lt;TT&gt;…&lt;/TT&gt;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&lt;BIG&gt;……&lt;/BIG&gt;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&lt;small&gt;….&lt;/small&gt;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IN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&gt;….&lt;/</a:t>
            </a:r>
            <a:r>
              <a:rPr lang="en-IN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Rectangle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E1669ED-2F6C-4420-8724-4338C0D37385}"/>
              </a:ext>
            </a:extLst>
          </p:cNvPr>
          <p:cNvSpPr/>
          <p:nvPr/>
        </p:nvSpPr>
        <p:spPr>
          <a:xfrm>
            <a:off x="10492740" y="5600700"/>
            <a:ext cx="960120" cy="422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Home</a:t>
            </a:r>
          </a:p>
        </p:txBody>
      </p:sp>
    </p:spTree>
    <p:extLst>
      <p:ext uri="{BB962C8B-B14F-4D97-AF65-F5344CB8AC3E}">
        <p14:creationId xmlns:p14="http://schemas.microsoft.com/office/powerpoint/2010/main" val="2115140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0433B-430A-4786-BD77-BCF422DBB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5451" y="382385"/>
            <a:ext cx="4976128" cy="952145"/>
          </a:xfrm>
        </p:spPr>
        <p:txBody>
          <a:bodyPr>
            <a:normAutofit/>
          </a:bodyPr>
          <a:lstStyle/>
          <a:p>
            <a:r>
              <a:rPr lang="en-IN" sz="4000" dirty="0"/>
              <a:t>Logical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44888-E1AF-4438-902F-C566D480F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6975" y="1483487"/>
            <a:ext cx="6125306" cy="4992128"/>
          </a:xfrm>
          <a:solidFill>
            <a:schemeClr val="tx2">
              <a:lumMod val="25000"/>
              <a:lumOff val="75000"/>
            </a:schemeClr>
          </a:solidFill>
        </p:spPr>
        <p:txBody>
          <a:bodyPr>
            <a:normAutofit fontScale="92500" lnSpcReduction="20000"/>
          </a:bodyPr>
          <a:lstStyle/>
          <a:p>
            <a:pPr lvl="1"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&lt;EM&gt;….&lt;/EM&gt;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&lt;STRONG&gt; …. &lt;/strong&gt;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&lt;DFN&gt;…&lt;/DFN&gt;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&lt;CODE&gt;….&lt;/CODE&gt;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&lt;KBD&gt;…&lt;KBD&gt;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&lt;DEL&gt;…&lt;/del&gt;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&lt;INS&gt;……&lt;/ins&gt;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&lt;person&gt;…&lt;person&gt;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&lt;var&gt;…&lt;/var&gt;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&lt;acronym&gt;…&lt;/acronym&gt;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&lt;abbrev&gt;…….&lt;/abbrev&gt;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&lt;cite&gt;………&lt;/cite&gt;</a:t>
            </a:r>
            <a:endParaRPr lang="en-IN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5579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42F5B-CB6E-41D7-8381-4BA10FA23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9851" y="1864725"/>
            <a:ext cx="2047576" cy="799541"/>
          </a:xfrm>
        </p:spPr>
        <p:txBody>
          <a:bodyPr/>
          <a:lstStyle/>
          <a:p>
            <a:pPr algn="ctr"/>
            <a:r>
              <a:rPr lang="en-IN" dirty="0"/>
              <a:t>HTML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4150354-383D-4D44-A978-440901F91490}"/>
              </a:ext>
            </a:extLst>
          </p:cNvPr>
          <p:cNvSpPr/>
          <p:nvPr/>
        </p:nvSpPr>
        <p:spPr>
          <a:xfrm>
            <a:off x="4859851" y="418647"/>
            <a:ext cx="2302949" cy="7166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DAY  :   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2ACCD0-8D14-4099-AFF2-8EDB8D259001}"/>
              </a:ext>
            </a:extLst>
          </p:cNvPr>
          <p:cNvSpPr/>
          <p:nvPr/>
        </p:nvSpPr>
        <p:spPr>
          <a:xfrm>
            <a:off x="2178908" y="2606805"/>
            <a:ext cx="7834184" cy="3902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Objectives</a:t>
            </a:r>
            <a:r>
              <a:rPr lang="en-IN" dirty="0">
                <a:solidFill>
                  <a:schemeClr val="tx1"/>
                </a:solidFill>
              </a:rPr>
              <a:t>: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understand about the usage of Web Pages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describe the Basic structure of HTML tags.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List down the Attributes of Body Tag </a:t>
            </a:r>
          </a:p>
        </p:txBody>
      </p:sp>
    </p:spTree>
    <p:extLst>
      <p:ext uri="{BB962C8B-B14F-4D97-AF65-F5344CB8AC3E}">
        <p14:creationId xmlns:p14="http://schemas.microsoft.com/office/powerpoint/2010/main" val="3463835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6A976-AB1D-41D9-835E-C6EEBF4FA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48" y="0"/>
            <a:ext cx="4172938" cy="705010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/>
              <a:t>Marquee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45CB4-17FA-4A09-A79B-1A1D2F558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0920" y="76200"/>
            <a:ext cx="8641080" cy="7086600"/>
          </a:xfrm>
          <a:solidFill>
            <a:schemeClr val="tx2">
              <a:lumMod val="10000"/>
              <a:lumOff val="90000"/>
            </a:schemeClr>
          </a:solidFill>
        </p:spPr>
        <p:txBody>
          <a:bodyPr>
            <a:normAutofit fontScale="62500" lnSpcReduction="20000"/>
          </a:bodyPr>
          <a:lstStyle/>
          <a:p>
            <a:r>
              <a:rPr lang="en-I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			</a:t>
            </a:r>
            <a:r>
              <a:rPr lang="en-IN" sz="2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Attributes</a:t>
            </a:r>
            <a:endParaRPr lang="en-IN" sz="2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&lt;marquee&gt;……&lt;/marquee&gt;</a:t>
            </a:r>
            <a:r>
              <a:rPr lang="en-IN" sz="2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IN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       	     										Width=”pixels/percentage”</a:t>
            </a:r>
            <a:endParaRPr lang="en-IN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/>
            <a:r>
              <a:rPr lang="en-IN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Height=”pixels/percentage”</a:t>
            </a:r>
            <a:endParaRPr lang="en-IN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/>
            <a:r>
              <a:rPr lang="en-IN" sz="3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HSpace</a:t>
            </a:r>
            <a:r>
              <a:rPr lang="en-IN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=”pixels”</a:t>
            </a:r>
            <a:endParaRPr lang="en-IN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/>
            <a:r>
              <a:rPr lang="en-IN" sz="3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vSpace</a:t>
            </a:r>
            <a:r>
              <a:rPr lang="en-IN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=”pixels”</a:t>
            </a:r>
            <a:endParaRPr lang="en-IN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/>
            <a:r>
              <a:rPr lang="en-IN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Align=”top/middle/bottom”</a:t>
            </a:r>
            <a:endParaRPr lang="en-IN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/>
            <a:r>
              <a:rPr lang="en-IN" sz="3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en-IN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=”scroll/slide/alternate”</a:t>
            </a:r>
            <a:endParaRPr lang="en-IN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/>
            <a:r>
              <a:rPr lang="en-IN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Direction=”left/right”</a:t>
            </a:r>
            <a:endParaRPr lang="en-IN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/>
            <a:r>
              <a:rPr lang="en-IN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Loop=”number/infinite”</a:t>
            </a:r>
            <a:endParaRPr lang="en-IN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/>
            <a:r>
              <a:rPr lang="en-IN" sz="3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Scrollamount</a:t>
            </a:r>
            <a:r>
              <a:rPr lang="en-IN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=”pixels”</a:t>
            </a:r>
            <a:endParaRPr lang="en-IN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/>
            <a:r>
              <a:rPr lang="en-IN" sz="3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Scrolldelay</a:t>
            </a:r>
            <a:r>
              <a:rPr lang="en-IN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=”milliseconds”</a:t>
            </a:r>
            <a:endParaRPr lang="en-IN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/>
            <a:r>
              <a:rPr lang="en-IN" sz="3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Bgcolor</a:t>
            </a:r>
            <a:r>
              <a:rPr lang="en-IN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=”#RRGGBB/</a:t>
            </a:r>
            <a:r>
              <a:rPr lang="en-IN" sz="3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colorname</a:t>
            </a:r>
            <a:r>
              <a:rPr lang="en-IN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en-IN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3600" dirty="0"/>
          </a:p>
          <a:p>
            <a:r>
              <a:rPr lang="en-IN" sz="3600" b="1" dirty="0"/>
              <a:t>	</a:t>
            </a:r>
            <a:endParaRPr lang="en-IN" sz="3600" dirty="0"/>
          </a:p>
        </p:txBody>
      </p:sp>
      <p:sp>
        <p:nvSpPr>
          <p:cNvPr id="4" name="Rectangle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1BF27F9D-8B4E-467C-A06F-45CE8414F8DA}"/>
              </a:ext>
            </a:extLst>
          </p:cNvPr>
          <p:cNvSpPr/>
          <p:nvPr/>
        </p:nvSpPr>
        <p:spPr>
          <a:xfrm>
            <a:off x="10724322" y="6435090"/>
            <a:ext cx="960120" cy="422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  <a:hlinkClick r:id="" action="ppaction://hlinkshowjump?jump=firstslide"/>
              </a:rPr>
              <a:t>Home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889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40C1B5D-FBFE-4649-BE87-66DAD769A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622" t="13450" r="27629" b="29864"/>
          <a:stretch/>
        </p:blipFill>
        <p:spPr>
          <a:xfrm>
            <a:off x="1346886" y="1210962"/>
            <a:ext cx="9996617" cy="553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98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E8979-AEA3-4DE8-8A6D-D36F5AA74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Sample output : Marquee</a:t>
            </a:r>
          </a:p>
        </p:txBody>
      </p:sp>
      <p:pic>
        <p:nvPicPr>
          <p:cNvPr id="1026" name="Picture 2" descr="HTML | Marquee width attribute - GeeksforGeeks">
            <a:extLst>
              <a:ext uri="{FF2B5EF4-FFF2-40B4-BE49-F238E27FC236}">
                <a16:creationId xmlns:a16="http://schemas.microsoft.com/office/drawing/2014/main" id="{76079D51-6D07-4A3E-9955-EE879FC7817B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80" y="1567720"/>
            <a:ext cx="10521320" cy="468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294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AB686-76D2-49D5-98EF-302724ADE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137496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List  </a:t>
            </a:r>
            <a:r>
              <a:rPr lang="en-I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Tag:</a:t>
            </a:r>
            <a:r>
              <a:rPr lang="en-IN" b="1" dirty="0"/>
              <a:t>  </a:t>
            </a:r>
            <a:r>
              <a:rPr lang="en-I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&lt;li&gt;….&lt;/li&gt;</a:t>
            </a: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698BE-684C-4AE9-99CC-1D58FD830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927654"/>
            <a:ext cx="10178322" cy="49303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/>
              <a:t>	</a:t>
            </a:r>
          </a:p>
          <a:p>
            <a:pPr marL="0" indent="0">
              <a:buNone/>
            </a:pPr>
            <a:r>
              <a:rPr lang="en-IN" b="1" dirty="0"/>
              <a:t>Types</a:t>
            </a:r>
            <a:endParaRPr lang="en-IN" dirty="0"/>
          </a:p>
          <a:p>
            <a:pPr lvl="2"/>
            <a:r>
              <a:rPr lang="en-I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Ordered List    &lt;OL&gt;…..&lt;/OL&gt;</a:t>
            </a:r>
          </a:p>
          <a:p>
            <a:pPr lvl="2"/>
            <a:r>
              <a:rPr lang="en-I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Unordered </a:t>
            </a:r>
            <a:r>
              <a:rPr lang="en-IN" sz="2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List    &lt;UL&gt; -- -- ---&lt;/UL&gt;</a:t>
            </a:r>
            <a:endParaRPr lang="en-IN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I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  Language &lt;DL&gt;  . .&lt;/DL&gt;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IN" b="1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914400" lvl="2" indent="0">
              <a:buNone/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	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endParaRPr lang="en-IN" b="1" dirty="0"/>
          </a:p>
          <a:p>
            <a:pPr marL="0" indent="0">
              <a:buNone/>
            </a:pPr>
            <a:r>
              <a:rPr lang="en-IN" b="1" dirty="0"/>
              <a:t>	</a:t>
            </a:r>
            <a:endParaRPr lang="en-IN" dirty="0"/>
          </a:p>
        </p:txBody>
      </p:sp>
      <p:sp>
        <p:nvSpPr>
          <p:cNvPr id="4" name="Rectangle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AC03973-E898-4AA0-81F5-0737DACCA6C9}"/>
              </a:ext>
            </a:extLst>
          </p:cNvPr>
          <p:cNvSpPr/>
          <p:nvPr/>
        </p:nvSpPr>
        <p:spPr>
          <a:xfrm>
            <a:off x="9826487" y="6052705"/>
            <a:ext cx="960120" cy="422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Home</a:t>
            </a:r>
          </a:p>
        </p:txBody>
      </p:sp>
    </p:spTree>
    <p:extLst>
      <p:ext uri="{BB962C8B-B14F-4D97-AF65-F5344CB8AC3E}">
        <p14:creationId xmlns:p14="http://schemas.microsoft.com/office/powerpoint/2010/main" val="244815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DBEC2-B38A-48B9-9BD3-009AD00B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6157" y="539406"/>
            <a:ext cx="3618719" cy="597657"/>
          </a:xfrm>
        </p:spPr>
        <p:txBody>
          <a:bodyPr>
            <a:no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Ordered List</a:t>
            </a:r>
            <a:br>
              <a:rPr lang="en-IN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6B7C7-E864-45C4-A0B6-DBC6653B1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1632204"/>
            <a:ext cx="3793524" cy="3593591"/>
          </a:xfrm>
        </p:spPr>
        <p:txBody>
          <a:bodyPr/>
          <a:lstStyle/>
          <a:p>
            <a:r>
              <a:rPr lang="en-IN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Tag:</a:t>
            </a:r>
          </a:p>
          <a:p>
            <a:pPr marL="457200" lvl="1" indent="0">
              <a:buNone/>
            </a:pPr>
            <a:r>
              <a:rPr lang="en-IN" sz="32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&lt;</a:t>
            </a:r>
            <a:r>
              <a:rPr lang="en-IN" sz="320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ol</a:t>
            </a:r>
            <a:r>
              <a:rPr lang="en-IN" sz="32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&gt;….&lt;/</a:t>
            </a:r>
            <a:r>
              <a:rPr lang="en-IN" sz="320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ol</a:t>
            </a:r>
            <a:r>
              <a:rPr lang="en-IN" sz="32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&gt;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CDE51B-3AED-46CC-9175-5F2967CC4DD3}"/>
              </a:ext>
            </a:extLst>
          </p:cNvPr>
          <p:cNvSpPr/>
          <p:nvPr/>
        </p:nvSpPr>
        <p:spPr>
          <a:xfrm>
            <a:off x="1371601" y="2717187"/>
            <a:ext cx="1116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Attribute: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226A61-B3E7-4338-9D27-BCEC04E312B4}"/>
              </a:ext>
            </a:extLst>
          </p:cNvPr>
          <p:cNvSpPr/>
          <p:nvPr/>
        </p:nvSpPr>
        <p:spPr>
          <a:xfrm>
            <a:off x="2487804" y="2994396"/>
            <a:ext cx="2154195" cy="774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Type=”I/A/a/</a:t>
            </a:r>
            <a:r>
              <a:rPr lang="en-IN" b="1" dirty="0" err="1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i</a:t>
            </a: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/1”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Start=number/letter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CC2654-B6E2-45A3-9915-8C4409EC23EE}"/>
              </a:ext>
            </a:extLst>
          </p:cNvPr>
          <p:cNvSpPr/>
          <p:nvPr/>
        </p:nvSpPr>
        <p:spPr>
          <a:xfrm>
            <a:off x="6096000" y="1839172"/>
            <a:ext cx="3307515" cy="21253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IN" dirty="0">
                <a:solidFill>
                  <a:schemeClr val="tx1"/>
                </a:solidFill>
              </a:rPr>
              <a:t>Example:</a:t>
            </a:r>
          </a:p>
          <a:p>
            <a:endParaRPr lang="en-IN" dirty="0">
              <a:solidFill>
                <a:schemeClr val="tx1"/>
              </a:solidFill>
            </a:endParaRPr>
          </a:p>
          <a:p>
            <a:r>
              <a:rPr lang="en-IN" dirty="0">
                <a:solidFill>
                  <a:schemeClr val="tx1"/>
                </a:solidFill>
              </a:rPr>
              <a:t>&lt;</a:t>
            </a:r>
            <a:r>
              <a:rPr lang="en-IN" dirty="0" err="1">
                <a:solidFill>
                  <a:schemeClr val="tx1"/>
                </a:solidFill>
              </a:rPr>
              <a:t>ol</a:t>
            </a:r>
            <a:r>
              <a:rPr lang="en-IN" dirty="0">
                <a:solidFill>
                  <a:schemeClr val="tx1"/>
                </a:solidFill>
              </a:rPr>
              <a:t> type=“A”&gt;</a:t>
            </a:r>
          </a:p>
          <a:p>
            <a:r>
              <a:rPr lang="en-IN" dirty="0">
                <a:solidFill>
                  <a:schemeClr val="tx1"/>
                </a:solidFill>
              </a:rPr>
              <a:t>	&lt;li&gt;…………..</a:t>
            </a:r>
          </a:p>
          <a:p>
            <a:r>
              <a:rPr lang="en-IN" dirty="0">
                <a:solidFill>
                  <a:schemeClr val="tx1"/>
                </a:solidFill>
              </a:rPr>
              <a:t>	&lt;li&gt;…………….</a:t>
            </a:r>
          </a:p>
          <a:p>
            <a:r>
              <a:rPr lang="en-IN" dirty="0">
                <a:solidFill>
                  <a:schemeClr val="tx1"/>
                </a:solidFill>
              </a:rPr>
              <a:t>	&lt;li&gt;……………</a:t>
            </a:r>
          </a:p>
          <a:p>
            <a:r>
              <a:rPr lang="en-IN" dirty="0">
                <a:solidFill>
                  <a:schemeClr val="tx1"/>
                </a:solidFill>
              </a:rPr>
              <a:t>&lt;/</a:t>
            </a:r>
            <a:r>
              <a:rPr lang="en-IN" dirty="0" err="1">
                <a:solidFill>
                  <a:schemeClr val="tx1"/>
                </a:solidFill>
              </a:rPr>
              <a:t>ol</a:t>
            </a:r>
            <a:r>
              <a:rPr lang="en-IN" dirty="0">
                <a:solidFill>
                  <a:schemeClr val="tx1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115233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9FB60-36FF-4890-B277-9B48FF756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5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Unordered </a:t>
            </a:r>
            <a:r>
              <a:rPr lang="en-IN" sz="54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List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2D365-0834-485C-88FE-F7C7C84F4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2"/>
            <a:r>
              <a:rPr lang="en-IN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Tag:		</a:t>
            </a:r>
            <a:r>
              <a:rPr lang="en-IN" sz="22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&lt;UL&gt; -- -- ---&lt;/UL&gt;</a:t>
            </a:r>
            <a:endParaRPr lang="en-IN" sz="2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b="1" dirty="0">
                <a:solidFill>
                  <a:schemeClr val="tx1"/>
                </a:solidFill>
              </a:rPr>
              <a:t>			 Attribute:</a:t>
            </a:r>
            <a:endParaRPr lang="en-IN" dirty="0">
              <a:solidFill>
                <a:schemeClr val="tx1"/>
              </a:solidFill>
            </a:endParaRPr>
          </a:p>
          <a:p>
            <a:pPr marL="3200400" lvl="7" indent="0">
              <a:buNone/>
            </a:pPr>
            <a:r>
              <a:rPr lang="en-IN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Type=”disc/circle/square”</a:t>
            </a:r>
            <a:endParaRPr lang="en-IN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A353E8-EADA-4CE3-ABF0-D9B8B16F6A50}"/>
              </a:ext>
            </a:extLst>
          </p:cNvPr>
          <p:cNvSpPr/>
          <p:nvPr/>
        </p:nvSpPr>
        <p:spPr>
          <a:xfrm>
            <a:off x="7455243" y="2366319"/>
            <a:ext cx="3307515" cy="21253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IN" dirty="0">
                <a:solidFill>
                  <a:schemeClr val="tx1"/>
                </a:solidFill>
              </a:rPr>
              <a:t>Example:</a:t>
            </a:r>
          </a:p>
          <a:p>
            <a:endParaRPr lang="en-IN" dirty="0">
              <a:solidFill>
                <a:schemeClr val="tx1"/>
              </a:solidFill>
            </a:endParaRPr>
          </a:p>
          <a:p>
            <a:r>
              <a:rPr lang="en-IN" dirty="0">
                <a:solidFill>
                  <a:schemeClr val="tx1"/>
                </a:solidFill>
              </a:rPr>
              <a:t>&lt;ul type=“square”&gt;</a:t>
            </a:r>
          </a:p>
          <a:p>
            <a:r>
              <a:rPr lang="en-IN" dirty="0">
                <a:solidFill>
                  <a:schemeClr val="tx1"/>
                </a:solidFill>
              </a:rPr>
              <a:t>	&lt;li&gt;…………..</a:t>
            </a:r>
          </a:p>
          <a:p>
            <a:r>
              <a:rPr lang="en-IN" dirty="0">
                <a:solidFill>
                  <a:schemeClr val="tx1"/>
                </a:solidFill>
              </a:rPr>
              <a:t>	&lt;li&gt;…………….</a:t>
            </a:r>
          </a:p>
          <a:p>
            <a:r>
              <a:rPr lang="en-IN" dirty="0">
                <a:solidFill>
                  <a:schemeClr val="tx1"/>
                </a:solidFill>
              </a:rPr>
              <a:t>	&lt;li&gt;……………</a:t>
            </a:r>
          </a:p>
          <a:p>
            <a:r>
              <a:rPr lang="en-IN" dirty="0">
                <a:solidFill>
                  <a:schemeClr val="tx1"/>
                </a:solidFill>
              </a:rPr>
              <a:t>&lt;/ul&gt;</a:t>
            </a:r>
          </a:p>
        </p:txBody>
      </p:sp>
    </p:spTree>
    <p:extLst>
      <p:ext uri="{BB962C8B-B14F-4D97-AF65-F5344CB8AC3E}">
        <p14:creationId xmlns:p14="http://schemas.microsoft.com/office/powerpoint/2010/main" val="2727599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F5B1B-30C4-481B-9F5C-EA9252C71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Definition  Language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70C99-1E34-4F5F-BFD9-04F9CA197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dirty="0"/>
              <a:t>Tag</a:t>
            </a:r>
            <a:endParaRPr lang="en-IN" dirty="0"/>
          </a:p>
          <a:p>
            <a:pPr marL="0" indent="0">
              <a:buNone/>
            </a:pPr>
            <a:r>
              <a:rPr lang="en-IN" b="1" dirty="0"/>
              <a:t>	&lt;DL&gt;….&lt;/DL&gt;</a:t>
            </a:r>
            <a:endParaRPr lang="en-IN" dirty="0"/>
          </a:p>
          <a:p>
            <a:pPr marL="0" indent="0">
              <a:buNone/>
            </a:pPr>
            <a:r>
              <a:rPr lang="en-IN" b="1" dirty="0"/>
              <a:t>		Sub Tag</a:t>
            </a:r>
            <a:endParaRPr lang="en-IN" dirty="0"/>
          </a:p>
          <a:p>
            <a:pPr marL="0" indent="0">
              <a:buNone/>
            </a:pPr>
            <a:r>
              <a:rPr lang="en-IN" b="1" dirty="0"/>
              <a:t>		&lt;DT&gt;…&lt;/&lt;DT&gt;(Definition Term)</a:t>
            </a:r>
            <a:endParaRPr lang="en-IN" dirty="0"/>
          </a:p>
          <a:p>
            <a:pPr marL="0" indent="0">
              <a:buNone/>
            </a:pPr>
            <a:r>
              <a:rPr lang="en-IN" b="1" dirty="0"/>
              <a:t>		&lt;DD&gt;….&lt;/DD&gt;(Data Definition)</a:t>
            </a:r>
            <a:endParaRPr lang="en-IN" dirty="0"/>
          </a:p>
          <a:p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7608A61-E243-4983-8D5A-A912C2090F7E}"/>
              </a:ext>
            </a:extLst>
          </p:cNvPr>
          <p:cNvSpPr/>
          <p:nvPr/>
        </p:nvSpPr>
        <p:spPr>
          <a:xfrm>
            <a:off x="7982465" y="2817341"/>
            <a:ext cx="3348681" cy="25331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IN" dirty="0">
                <a:solidFill>
                  <a:schemeClr val="tx1"/>
                </a:solidFill>
              </a:rPr>
              <a:t>Example:</a:t>
            </a:r>
          </a:p>
          <a:p>
            <a:endParaRPr lang="en-IN" dirty="0">
              <a:solidFill>
                <a:schemeClr val="tx1"/>
              </a:solidFill>
            </a:endParaRPr>
          </a:p>
          <a:p>
            <a:r>
              <a:rPr lang="en-IN" dirty="0">
                <a:solidFill>
                  <a:schemeClr val="tx1"/>
                </a:solidFill>
              </a:rPr>
              <a:t>&lt;DL&gt;</a:t>
            </a:r>
          </a:p>
          <a:p>
            <a:r>
              <a:rPr lang="en-IN" dirty="0">
                <a:solidFill>
                  <a:schemeClr val="tx1"/>
                </a:solidFill>
              </a:rPr>
              <a:t>&lt;DT&gt;……..&lt;/DT&gt;</a:t>
            </a:r>
          </a:p>
          <a:p>
            <a:r>
              <a:rPr lang="en-IN" dirty="0">
                <a:solidFill>
                  <a:schemeClr val="tx1"/>
                </a:solidFill>
              </a:rPr>
              <a:t>&lt;DD&gt;…………….&lt;/DD&gt;</a:t>
            </a:r>
          </a:p>
          <a:p>
            <a:r>
              <a:rPr lang="en-IN" dirty="0">
                <a:solidFill>
                  <a:schemeClr val="tx1"/>
                </a:solidFill>
              </a:rPr>
              <a:t>&lt;/DL&gt;</a:t>
            </a:r>
          </a:p>
        </p:txBody>
      </p:sp>
    </p:spTree>
    <p:extLst>
      <p:ext uri="{BB962C8B-B14F-4D97-AF65-F5344CB8AC3E}">
        <p14:creationId xmlns:p14="http://schemas.microsoft.com/office/powerpoint/2010/main" val="1833885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ML - lists example.">
            <a:extLst>
              <a:ext uri="{FF2B5EF4-FFF2-40B4-BE49-F238E27FC236}">
                <a16:creationId xmlns:a16="http://schemas.microsoft.com/office/drawing/2014/main" id="{DBA62608-63B8-4628-AEBF-0EB54A14BC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8" y="382385"/>
            <a:ext cx="9860692" cy="6314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467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338DA-A997-45C3-B40E-9A99AFC87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Definition  Language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HTML List – How to Use Bullet Points, Ordered, and Unordered Lists">
            <a:extLst>
              <a:ext uri="{FF2B5EF4-FFF2-40B4-BE49-F238E27FC236}">
                <a16:creationId xmlns:a16="http://schemas.microsoft.com/office/drawing/2014/main" id="{F36D3625-9232-4B6B-888F-CBFDEE52649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227" y="1874517"/>
            <a:ext cx="5622324" cy="351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4333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5E2308-25CD-4F72-9B9C-35B47E86D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446" t="22065" r="44410" b="21196"/>
          <a:stretch/>
        </p:blipFill>
        <p:spPr>
          <a:xfrm>
            <a:off x="0" y="0"/>
            <a:ext cx="1115815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89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74C21-9180-4132-ADB4-4FD364EEA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Basic Structure of HTML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3E5BF-1018-4B7F-9DD3-11335F604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0869" y="1632204"/>
            <a:ext cx="5559939" cy="3593591"/>
          </a:xfrm>
          <a:solidFill>
            <a:schemeClr val="accent1"/>
          </a:solidFill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tx1"/>
                </a:solidFill>
              </a:rPr>
              <a:t>&lt;HTML&gt;</a:t>
            </a:r>
          </a:p>
          <a:p>
            <a:pPr marL="0" indent="0">
              <a:buNone/>
            </a:pPr>
            <a:r>
              <a:rPr lang="en-IN" dirty="0">
                <a:solidFill>
                  <a:schemeClr val="tx1"/>
                </a:solidFill>
              </a:rPr>
              <a:t>	&lt;HEAD&gt;</a:t>
            </a:r>
          </a:p>
          <a:p>
            <a:pPr marL="0" indent="0">
              <a:buNone/>
            </a:pPr>
            <a:r>
              <a:rPr lang="en-IN" dirty="0">
                <a:solidFill>
                  <a:schemeClr val="tx1"/>
                </a:solidFill>
              </a:rPr>
              <a:t>		&lt;TITLE&gt;</a:t>
            </a:r>
          </a:p>
          <a:p>
            <a:pPr marL="0" indent="0">
              <a:buNone/>
            </a:pPr>
            <a:r>
              <a:rPr lang="en-IN" dirty="0">
                <a:solidFill>
                  <a:schemeClr val="tx1"/>
                </a:solidFill>
              </a:rPr>
              <a:t>		…….</a:t>
            </a:r>
          </a:p>
          <a:p>
            <a:pPr marL="1828800" lvl="4" indent="0">
              <a:buNone/>
            </a:pPr>
            <a:r>
              <a:rPr lang="en-IN" sz="1900" dirty="0">
                <a:solidFill>
                  <a:schemeClr val="tx1"/>
                </a:solidFill>
              </a:rPr>
              <a:t>&lt;/TITLE&gt;</a:t>
            </a:r>
          </a:p>
          <a:p>
            <a:pPr marL="0" indent="0">
              <a:buNone/>
            </a:pPr>
            <a:r>
              <a:rPr lang="en-IN" dirty="0">
                <a:solidFill>
                  <a:schemeClr val="tx1"/>
                </a:solidFill>
              </a:rPr>
              <a:t>	&lt;/HEAD&gt;</a:t>
            </a:r>
          </a:p>
          <a:p>
            <a:pPr marL="0" indent="0">
              <a:buNone/>
            </a:pPr>
            <a:r>
              <a:rPr lang="en-IN" dirty="0">
                <a:solidFill>
                  <a:schemeClr val="tx1"/>
                </a:solidFill>
              </a:rPr>
              <a:t>        &lt;BODY&gt;</a:t>
            </a:r>
          </a:p>
          <a:p>
            <a:pPr marL="0" indent="0">
              <a:buNone/>
            </a:pPr>
            <a:r>
              <a:rPr lang="en-IN" dirty="0">
                <a:solidFill>
                  <a:schemeClr val="tx1"/>
                </a:solidFill>
              </a:rPr>
              <a:t>                   ---------------</a:t>
            </a:r>
          </a:p>
          <a:p>
            <a:pPr marL="0" indent="0">
              <a:buNone/>
            </a:pPr>
            <a:r>
              <a:rPr lang="en-IN" dirty="0">
                <a:solidFill>
                  <a:schemeClr val="tx1"/>
                </a:solidFill>
              </a:rPr>
              <a:t>         &lt;/BODY&gt;</a:t>
            </a:r>
          </a:p>
          <a:p>
            <a:pPr marL="0" indent="0">
              <a:buNone/>
            </a:pPr>
            <a:r>
              <a:rPr lang="en-IN" dirty="0">
                <a:solidFill>
                  <a:schemeClr val="tx1"/>
                </a:solidFill>
              </a:rPr>
              <a:t>&lt;/HTML&gt;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60068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ED45D-7F07-4C5E-ADF9-9C9BC07D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3B4D3-49D1-464C-80C7-361B8A179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8" name="Picture 4" descr="HTML ORDERED AND UNORDERED LIST – VIKRAM BLOGS">
            <a:extLst>
              <a:ext uri="{FF2B5EF4-FFF2-40B4-BE49-F238E27FC236}">
                <a16:creationId xmlns:a16="http://schemas.microsoft.com/office/drawing/2014/main" id="{5B68935F-A1F7-42E6-99D6-796D2EBAF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2996"/>
            <a:ext cx="12084908" cy="703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2911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FB8AA-CFAB-4F1D-A321-08F2DF3E4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Anchor tag: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80247-44AD-4645-B236-E73A48CDE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&lt;A&gt;…………….&lt;/A&gt;</a:t>
            </a:r>
            <a:endParaRPr lang="en-I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Attributes:</a:t>
            </a:r>
            <a:endParaRPr lang="en-I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4"/>
            <a:r>
              <a:rPr lang="en-IN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I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=”</a:t>
            </a:r>
            <a:r>
              <a:rPr lang="en-IN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en-I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en-I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4"/>
            <a:r>
              <a:rPr lang="en-I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Name=”text”</a:t>
            </a:r>
            <a:endParaRPr lang="en-I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4"/>
            <a:r>
              <a:rPr lang="en-I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Title=”text”</a:t>
            </a:r>
            <a:endParaRPr lang="en-I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4"/>
            <a:r>
              <a:rPr lang="en-I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Target=frame name/window name</a:t>
            </a:r>
            <a:endParaRPr lang="en-I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Rectangle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8E67E6-0CD8-476C-AC19-613AD3D5B336}"/>
              </a:ext>
            </a:extLst>
          </p:cNvPr>
          <p:cNvSpPr/>
          <p:nvPr/>
        </p:nvSpPr>
        <p:spPr>
          <a:xfrm>
            <a:off x="10274577" y="6264160"/>
            <a:ext cx="960120" cy="422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Home</a:t>
            </a:r>
          </a:p>
        </p:txBody>
      </p:sp>
    </p:spTree>
    <p:extLst>
      <p:ext uri="{BB962C8B-B14F-4D97-AF65-F5344CB8AC3E}">
        <p14:creationId xmlns:p14="http://schemas.microsoft.com/office/powerpoint/2010/main" val="4698058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06BBC6D-178C-4E17-8FB0-EC2070855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2410" y="753762"/>
            <a:ext cx="8007179" cy="507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530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2E7676-E826-4787-8049-31760DABBF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6822" y="333633"/>
            <a:ext cx="10033686" cy="614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1262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DF84F-5164-4964-88DF-37371E87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9138" y="1115557"/>
            <a:ext cx="3400332" cy="897775"/>
          </a:xfrm>
        </p:spPr>
        <p:txBody>
          <a:bodyPr/>
          <a:lstStyle/>
          <a:p>
            <a:r>
              <a:rPr lang="en-IN" dirty="0"/>
              <a:t> </a:t>
            </a:r>
            <a:r>
              <a:rPr lang="en-I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map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3320355-9E57-44AD-B6A2-580B49F9E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226" y="2906764"/>
            <a:ext cx="5038774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&lt;map&gt;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tag is used to define an image map.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 image map is an image with clickable areas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131151-C85F-420F-B984-90DB65849238}"/>
              </a:ext>
            </a:extLst>
          </p:cNvPr>
          <p:cNvSpPr/>
          <p:nvPr/>
        </p:nvSpPr>
        <p:spPr>
          <a:xfrm>
            <a:off x="6096000" y="2610401"/>
            <a:ext cx="3596356" cy="2223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 err="1">
                <a:solidFill>
                  <a:srgbClr val="DC14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rect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- defines a rectangular region</a:t>
            </a:r>
          </a:p>
          <a:p>
            <a:pPr lvl="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DC14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circle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- defines a circular region</a:t>
            </a:r>
          </a:p>
          <a:p>
            <a:pPr lvl="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DC14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poly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- defines a polygonal region</a:t>
            </a:r>
          </a:p>
          <a:p>
            <a:pPr lvl="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DC14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- defines the entire region</a:t>
            </a:r>
          </a:p>
        </p:txBody>
      </p:sp>
    </p:spTree>
    <p:extLst>
      <p:ext uri="{BB962C8B-B14F-4D97-AF65-F5344CB8AC3E}">
        <p14:creationId xmlns:p14="http://schemas.microsoft.com/office/powerpoint/2010/main" val="1483140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C07FD-7731-4B26-9B19-AE4898011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29195"/>
          </a:xfrm>
        </p:spPr>
        <p:txBody>
          <a:bodyPr/>
          <a:lstStyle/>
          <a:p>
            <a:r>
              <a:rPr lang="en-IN" cap="none" dirty="0"/>
              <a:t>Syntax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B5E577-504A-457F-90B1-14F1E6148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037" t="5970"/>
          <a:stretch/>
        </p:blipFill>
        <p:spPr>
          <a:xfrm>
            <a:off x="1703070" y="1451610"/>
            <a:ext cx="7978140" cy="516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2108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1649B-4E45-45D0-8EBF-7B61A56A3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5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br>
              <a:rPr lang="en-US" altLang="en-US" sz="5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EDC33-A69A-4C38-91F7-8921C286B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097280"/>
            <a:ext cx="10178322" cy="5638799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IN" alt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IN" altLang="en-US" sz="32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IN" alt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I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IN" altLang="en-US" sz="1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"https://iso.500px.com/</a:t>
            </a:r>
            <a:r>
              <a:rPr lang="en-IN" altLang="en-US" sz="19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wp</a:t>
            </a:r>
            <a:r>
              <a:rPr lang="en-IN" altLang="en-US" sz="1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-content/uploads/2016/03/stock-photo-142984111-1500x1000.jpg" </a:t>
            </a:r>
            <a:r>
              <a:rPr lang="en-IN" alt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border=10 alt="not found" </a:t>
            </a:r>
            <a:r>
              <a:rPr lang="en-IN" alt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usemap</a:t>
            </a:r>
            <a:r>
              <a:rPr lang="en-I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="#nature"&gt;</a:t>
            </a:r>
          </a:p>
          <a:p>
            <a:pPr marL="0" lvl="0" indent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IN" alt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&lt;map </a:t>
            </a:r>
            <a:r>
              <a:rPr lang="en-I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name="nature"&gt;</a:t>
            </a:r>
          </a:p>
          <a:p>
            <a:pPr marL="0" lvl="0" indent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IN" alt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&lt;area </a:t>
            </a:r>
            <a:r>
              <a:rPr lang="en-I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shape="</a:t>
            </a:r>
            <a:r>
              <a:rPr lang="en-IN" alt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rect</a:t>
            </a:r>
            <a:r>
              <a:rPr lang="en-I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  </a:t>
            </a:r>
            <a:r>
              <a:rPr lang="en-IN" alt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coords</a:t>
            </a:r>
            <a:r>
              <a:rPr lang="en-I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="0,0,150,250"  </a:t>
            </a:r>
            <a:r>
              <a:rPr lang="en-IN" alt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IN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="tab.html"&gt;</a:t>
            </a:r>
          </a:p>
          <a:p>
            <a:pPr marL="0" lvl="0" indent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IN" alt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&lt;/map&gt;</a:t>
            </a:r>
            <a:endParaRPr lang="en-US" altLang="en-US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10333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ML | Subscript and Superscript Tags - GeeksforGeeks">
            <a:extLst>
              <a:ext uri="{FF2B5EF4-FFF2-40B4-BE49-F238E27FC236}">
                <a16:creationId xmlns:a16="http://schemas.microsoft.com/office/drawing/2014/main" id="{9B7A6D7E-46B2-4A37-8F9E-1314F51450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338" y="891537"/>
            <a:ext cx="9472072" cy="445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6635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DC98A-2538-42C1-A303-B59C7ECFC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Comments: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17291-77EC-40F6-9366-384C082E0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4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types</a:t>
            </a:r>
            <a:endParaRPr lang="en-IN" sz="4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b="1" dirty="0">
                <a:solidFill>
                  <a:schemeClr val="tx1"/>
                </a:solidFill>
              </a:rPr>
              <a:t>		</a:t>
            </a:r>
            <a:r>
              <a:rPr lang="en-IN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&lt;!--                         - -&gt;</a:t>
            </a:r>
            <a:endParaRPr lang="en-IN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2. &lt;comment&gt;…….&lt;/comment&gt;</a:t>
            </a:r>
            <a:endParaRPr lang="en-IN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85144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98E2D-CC43-45EC-A592-BA354A5C5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9321" y="580769"/>
            <a:ext cx="10178322" cy="6117211"/>
          </a:xfrm>
        </p:spPr>
        <p:txBody>
          <a:bodyPr>
            <a:normAutofit/>
          </a:bodyPr>
          <a:lstStyle/>
          <a:p>
            <a:r>
              <a:rPr 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Superscript tag</a:t>
            </a:r>
            <a:endParaRPr lang="en-I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b="1" dirty="0">
                <a:solidFill>
                  <a:schemeClr val="tx1"/>
                </a:solidFill>
              </a:rPr>
              <a:t>	&lt;sup&gt;…&lt;/sup&gt;</a:t>
            </a:r>
            <a:endParaRPr lang="en-IN" dirty="0">
              <a:solidFill>
                <a:schemeClr val="tx1"/>
              </a:solidFill>
            </a:endParaRPr>
          </a:p>
          <a:p>
            <a:r>
              <a:rPr 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Subscript tag</a:t>
            </a:r>
            <a:endParaRPr lang="en-I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b="1" dirty="0">
                <a:solidFill>
                  <a:schemeClr val="tx1"/>
                </a:solidFill>
              </a:rPr>
              <a:t>	&lt;sub&gt;…&lt;/sub&gt;</a:t>
            </a:r>
            <a:endParaRPr lang="en-IN" dirty="0">
              <a:solidFill>
                <a:schemeClr val="tx1"/>
              </a:solidFill>
            </a:endParaRPr>
          </a:p>
          <a:p>
            <a:r>
              <a:rPr lang="en-I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Extended Quotation</a:t>
            </a:r>
            <a:endParaRPr lang="en-I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b="1" dirty="0">
                <a:solidFill>
                  <a:schemeClr val="tx1"/>
                </a:solidFill>
              </a:rPr>
              <a:t>		Character	code</a:t>
            </a:r>
            <a:endParaRPr lang="en-IN" dirty="0">
              <a:solidFill>
                <a:schemeClr val="tx1"/>
              </a:solidFill>
            </a:endParaRPr>
          </a:p>
          <a:p>
            <a:pPr marL="1371600" lvl="3" indent="0">
              <a:buNone/>
            </a:pPr>
            <a:r>
              <a:rPr lang="en-IN" b="1" dirty="0">
                <a:solidFill>
                  <a:schemeClr val="tx1"/>
                </a:solidFill>
              </a:rPr>
              <a:t>	</a:t>
            </a:r>
            <a:r>
              <a:rPr lang="en-IN" sz="2400" b="1" dirty="0">
                <a:solidFill>
                  <a:schemeClr val="tx1"/>
                </a:solidFill>
              </a:rPr>
              <a:t>&amp;		&amp;amp</a:t>
            </a:r>
            <a:endParaRPr lang="en-IN" sz="2400" dirty="0">
              <a:solidFill>
                <a:schemeClr val="tx1"/>
              </a:solidFill>
            </a:endParaRPr>
          </a:p>
          <a:p>
            <a:pPr marL="1371600" lvl="3" indent="0">
              <a:buNone/>
            </a:pPr>
            <a:r>
              <a:rPr lang="en-IN" sz="2400" b="1" dirty="0">
                <a:solidFill>
                  <a:schemeClr val="tx1"/>
                </a:solidFill>
              </a:rPr>
              <a:t>      &gt;		&amp;</a:t>
            </a:r>
            <a:r>
              <a:rPr lang="en-IN" sz="2400" b="1" dirty="0" err="1">
                <a:solidFill>
                  <a:schemeClr val="tx1"/>
                </a:solidFill>
              </a:rPr>
              <a:t>gt</a:t>
            </a:r>
            <a:endParaRPr lang="en-IN" sz="2400" dirty="0">
              <a:solidFill>
                <a:schemeClr val="tx1"/>
              </a:solidFill>
            </a:endParaRPr>
          </a:p>
          <a:p>
            <a:pPr marL="1371600" lvl="3" indent="0">
              <a:buNone/>
            </a:pPr>
            <a:r>
              <a:rPr lang="en-IN" sz="2400" b="1" dirty="0">
                <a:solidFill>
                  <a:schemeClr val="tx1"/>
                </a:solidFill>
              </a:rPr>
              <a:t>	&lt;		&amp;</a:t>
            </a:r>
            <a:r>
              <a:rPr lang="en-IN" sz="2400" b="1" dirty="0" err="1">
                <a:solidFill>
                  <a:schemeClr val="tx1"/>
                </a:solidFill>
              </a:rPr>
              <a:t>lt</a:t>
            </a:r>
            <a:endParaRPr lang="en-IN" sz="2400" b="1" dirty="0">
              <a:solidFill>
                <a:schemeClr val="tx1"/>
              </a:solidFill>
            </a:endParaRPr>
          </a:p>
          <a:p>
            <a:pPr marL="1371600" lvl="3" indent="0">
              <a:buNone/>
            </a:pPr>
            <a:r>
              <a:rPr lang="en-IN" sz="2400" b="1" dirty="0">
                <a:solidFill>
                  <a:schemeClr val="tx1"/>
                </a:solidFill>
              </a:rPr>
              <a:t>	®		&amp;reg</a:t>
            </a:r>
          </a:p>
          <a:p>
            <a:pPr marL="1371600" lvl="3" indent="0">
              <a:buNone/>
            </a:pPr>
            <a:r>
              <a:rPr lang="en-IN" sz="2400" b="1" dirty="0">
                <a:solidFill>
                  <a:schemeClr val="tx1"/>
                </a:solidFill>
              </a:rPr>
              <a:t>	©		&amp;copy</a:t>
            </a:r>
          </a:p>
          <a:p>
            <a:pPr marL="1371600" lvl="3" indent="0">
              <a:buNone/>
            </a:pPr>
            <a:endParaRPr lang="en-IN" sz="2400" dirty="0">
              <a:solidFill>
                <a:schemeClr val="tx1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60590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9A19-122E-477F-BFBE-630A97E22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Attributes of body tag</a:t>
            </a:r>
            <a:br>
              <a:rPr lang="en-IN" b="1" dirty="0"/>
            </a:br>
            <a:r>
              <a:rPr lang="en-IN" sz="3100" b="1" dirty="0">
                <a:latin typeface="Aharoni" panose="02010803020104030203" pitchFamily="2" charset="-79"/>
                <a:cs typeface="Aharoni" panose="02010803020104030203" pitchFamily="2" charset="-79"/>
              </a:rPr>
              <a:t>ex, &lt;BODY </a:t>
            </a:r>
            <a:r>
              <a:rPr lang="en-IN" sz="31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bgcolor</a:t>
            </a:r>
            <a:r>
              <a:rPr lang="en-IN" sz="3100" b="1" dirty="0">
                <a:latin typeface="Aharoni" panose="02010803020104030203" pitchFamily="2" charset="-79"/>
                <a:cs typeface="Aharoni" panose="02010803020104030203" pitchFamily="2" charset="-79"/>
              </a:rPr>
              <a:t>=“red”&gt; 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4C0B5-7732-4A06-A447-211BA8CE8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3563" y="2513145"/>
            <a:ext cx="5961922" cy="4221484"/>
          </a:xfrm>
          <a:solidFill>
            <a:schemeClr val="accent1"/>
          </a:solidFill>
        </p:spPr>
        <p:txBody>
          <a:bodyPr>
            <a:normAutofit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BGCOLOR=”</a:t>
            </a:r>
            <a:r>
              <a:rPr lang="en-IN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TEXT=”COLOR”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LINK=</a:t>
            </a:r>
            <a:r>
              <a:rPr lang="en-IN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VLINK=</a:t>
            </a:r>
            <a:r>
              <a:rPr lang="en-IN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ALINK=</a:t>
            </a:r>
            <a:r>
              <a:rPr lang="en-IN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BACKGROUND=”path”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RIGHTMARGIN=pixels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I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BOTTOMMARGIN=pixels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Rectangle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CB07F919-0F7F-49D9-80DB-E360991B29EA}"/>
              </a:ext>
            </a:extLst>
          </p:cNvPr>
          <p:cNvSpPr/>
          <p:nvPr/>
        </p:nvSpPr>
        <p:spPr>
          <a:xfrm>
            <a:off x="1817370" y="5760720"/>
            <a:ext cx="960120" cy="422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Home</a:t>
            </a:r>
          </a:p>
        </p:txBody>
      </p:sp>
    </p:spTree>
    <p:extLst>
      <p:ext uri="{BB962C8B-B14F-4D97-AF65-F5344CB8AC3E}">
        <p14:creationId xmlns:p14="http://schemas.microsoft.com/office/powerpoint/2010/main" val="2331316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9724B3E-1FE6-4CCF-81B3-581A245C17B7}"/>
              </a:ext>
            </a:extLst>
          </p:cNvPr>
          <p:cNvSpPr/>
          <p:nvPr/>
        </p:nvSpPr>
        <p:spPr>
          <a:xfrm>
            <a:off x="3509318" y="382384"/>
            <a:ext cx="68085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920377-C38E-419B-AEF5-88A52C311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2059933" cy="803864"/>
          </a:xfrm>
        </p:spPr>
        <p:txBody>
          <a:bodyPr/>
          <a:lstStyle/>
          <a:p>
            <a:r>
              <a:rPr lang="en-IN" dirty="0"/>
              <a:t>Table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D941D6-1E05-495E-AC48-EBA6391EA1F9}"/>
              </a:ext>
            </a:extLst>
          </p:cNvPr>
          <p:cNvSpPr/>
          <p:nvPr/>
        </p:nvSpPr>
        <p:spPr>
          <a:xfrm>
            <a:off x="3311610" y="634693"/>
            <a:ext cx="6647935" cy="5761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Tags:         &lt;Table&gt;,&lt;caption&gt;,&lt;TR&gt;,&lt;TH&gt;,&lt;TD&gt;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1.&lt;Table&gt; :		</a:t>
            </a:r>
            <a:r>
              <a:rPr lang="en-I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Attributes</a:t>
            </a:r>
            <a:endParaRPr lang="en-IN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086100" lvl="6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Border=value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086100" lvl="6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Align=left/right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086100" lvl="6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Cellspacing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==value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086100" lvl="6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Cellpadding=value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086100" lvl="6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Width=value/percent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086100" lvl="6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Bgcolor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I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colorname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086100" lvl="6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Background=”path”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086100" lvl="6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Bordercolor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=”</a:t>
            </a:r>
            <a:r>
              <a:rPr lang="en-I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colorname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086100" lvl="6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Bordercolordark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=”</a:t>
            </a:r>
            <a:r>
              <a:rPr lang="en-I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086100" lvl="6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Bordercolorlight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=”</a:t>
            </a:r>
            <a:r>
              <a:rPr lang="en-I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F72B43AA-A341-4904-8102-F4BFD93671CE}"/>
              </a:ext>
            </a:extLst>
          </p:cNvPr>
          <p:cNvSpPr/>
          <p:nvPr/>
        </p:nvSpPr>
        <p:spPr>
          <a:xfrm>
            <a:off x="10874071" y="6435090"/>
            <a:ext cx="960120" cy="422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Home</a:t>
            </a:r>
          </a:p>
        </p:txBody>
      </p:sp>
    </p:spTree>
    <p:extLst>
      <p:ext uri="{BB962C8B-B14F-4D97-AF65-F5344CB8AC3E}">
        <p14:creationId xmlns:p14="http://schemas.microsoft.com/office/powerpoint/2010/main" val="19948986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A683B-1EC8-49BB-9F57-909400494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3343" y="1075038"/>
            <a:ext cx="8782008" cy="5239265"/>
          </a:xfrm>
        </p:spPr>
        <p:txBody>
          <a:bodyPr>
            <a:normAutofit fontScale="92500" lnSpcReduction="20000"/>
          </a:bodyPr>
          <a:lstStyle/>
          <a:p>
            <a:endParaRPr lang="en-IN" dirty="0"/>
          </a:p>
          <a:p>
            <a:pPr marL="0" indent="0">
              <a:buNone/>
            </a:pPr>
            <a:r>
              <a:rPr lang="en-IN" b="1" dirty="0"/>
              <a:t>	2.&lt;TR&gt; or &lt;TD&gt; or &lt;TH&gt; </a:t>
            </a:r>
            <a:endParaRPr lang="en-IN" dirty="0"/>
          </a:p>
          <a:p>
            <a:pPr marL="0" indent="0">
              <a:buNone/>
            </a:pPr>
            <a:r>
              <a:rPr lang="en-IN" b="1" dirty="0"/>
              <a:t>		</a:t>
            </a:r>
            <a:r>
              <a:rPr lang="en-IN" b="1" u="sng" dirty="0"/>
              <a:t>Attributes</a:t>
            </a:r>
            <a:endParaRPr lang="en-IN" u="sng" dirty="0"/>
          </a:p>
          <a:p>
            <a:pPr marL="0" indent="0">
              <a:buNone/>
            </a:pPr>
            <a:r>
              <a:rPr lang="en-IN" b="1" dirty="0"/>
              <a:t>			Align=”left/right/</a:t>
            </a:r>
            <a:r>
              <a:rPr lang="en-IN" b="1" dirty="0" err="1"/>
              <a:t>center</a:t>
            </a:r>
            <a:r>
              <a:rPr lang="en-IN" b="1" dirty="0"/>
              <a:t>/top/middle/bottom”</a:t>
            </a:r>
            <a:endParaRPr lang="en-IN" dirty="0"/>
          </a:p>
          <a:p>
            <a:pPr marL="0" indent="0">
              <a:buNone/>
            </a:pPr>
            <a:r>
              <a:rPr lang="en-IN" b="1" dirty="0"/>
              <a:t>	3.&lt;TD&gt;or &lt;TH&gt;</a:t>
            </a:r>
            <a:endParaRPr lang="en-IN" dirty="0"/>
          </a:p>
          <a:p>
            <a:pPr marL="0" indent="0">
              <a:buNone/>
            </a:pPr>
            <a:r>
              <a:rPr lang="en-IN" b="1" dirty="0"/>
              <a:t>		</a:t>
            </a:r>
            <a:r>
              <a:rPr lang="en-IN" b="1" u="sng" dirty="0"/>
              <a:t> Attributes</a:t>
            </a:r>
            <a:endParaRPr lang="en-IN" u="sng" dirty="0"/>
          </a:p>
          <a:p>
            <a:pPr marL="914400" lvl="2" indent="0">
              <a:buNone/>
            </a:pPr>
            <a:r>
              <a:rPr lang="en-IN" b="1" dirty="0"/>
              <a:t>		</a:t>
            </a:r>
            <a:r>
              <a:rPr lang="en-I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Width=value/”percent”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r>
              <a:rPr lang="en-I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Height=value/”percent”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r>
              <a:rPr lang="en-I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IN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Nowrap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b="1" dirty="0"/>
              <a:t>	4.&lt;TH&gt; </a:t>
            </a:r>
            <a:endParaRPr lang="en-IN" dirty="0"/>
          </a:p>
          <a:p>
            <a:pPr marL="0" indent="0">
              <a:buNone/>
            </a:pPr>
            <a:r>
              <a:rPr lang="en-IN" b="1" dirty="0"/>
              <a:t>		</a:t>
            </a:r>
            <a:r>
              <a:rPr lang="en-IN" b="1" u="sng" dirty="0"/>
              <a:t>Attributes:</a:t>
            </a:r>
            <a:endParaRPr lang="en-IN" u="sng" dirty="0"/>
          </a:p>
          <a:p>
            <a:pPr marL="0" indent="0">
              <a:buNone/>
            </a:pPr>
            <a:r>
              <a:rPr lang="en-IN" b="1" dirty="0"/>
              <a:t>			ROWSPAN=value</a:t>
            </a:r>
            <a:endParaRPr lang="en-IN" dirty="0"/>
          </a:p>
          <a:p>
            <a:pPr marL="0" indent="0">
              <a:buNone/>
            </a:pPr>
            <a:r>
              <a:rPr lang="en-IN" b="1" dirty="0"/>
              <a:t>			COLSPAN=value</a:t>
            </a:r>
            <a:endParaRPr lang="en-IN" dirty="0"/>
          </a:p>
          <a:p>
            <a:pPr marL="0" indent="0">
              <a:buNone/>
            </a:pPr>
            <a:r>
              <a:rPr lang="en-IN" b="1" dirty="0"/>
              <a:t>	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8214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18D30-536D-4833-A301-A2CCD3BE1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Sample      :      Table</a:t>
            </a:r>
          </a:p>
        </p:txBody>
      </p:sp>
      <p:pic>
        <p:nvPicPr>
          <p:cNvPr id="1026" name="Picture 2" descr="HTML Tables coloring with CSS Styles">
            <a:extLst>
              <a:ext uri="{FF2B5EF4-FFF2-40B4-BE49-F238E27FC236}">
                <a16:creationId xmlns:a16="http://schemas.microsoft.com/office/drawing/2014/main" id="{3BDB0671-4658-4E8B-B8F0-F1D01C9BC5D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482" y="1126991"/>
            <a:ext cx="7278625" cy="496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0434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ables in HTML documents">
            <a:extLst>
              <a:ext uri="{FF2B5EF4-FFF2-40B4-BE49-F238E27FC236}">
                <a16:creationId xmlns:a16="http://schemas.microsoft.com/office/drawing/2014/main" id="{7A9553ED-A52A-4469-BD99-91BAA57018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622" y="2075935"/>
            <a:ext cx="7241059" cy="418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6941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ow create table without using &lt;table&gt; tag ? - GeeksforGeeks">
            <a:extLst>
              <a:ext uri="{FF2B5EF4-FFF2-40B4-BE49-F238E27FC236}">
                <a16:creationId xmlns:a16="http://schemas.microsoft.com/office/drawing/2014/main" id="{BAF763B9-3CE7-4738-B64F-84B524BE2BE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426" y="478203"/>
            <a:ext cx="5772493" cy="400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ML Tables">
            <a:extLst>
              <a:ext uri="{FF2B5EF4-FFF2-40B4-BE49-F238E27FC236}">
                <a16:creationId xmlns:a16="http://schemas.microsoft.com/office/drawing/2014/main" id="{82331CAB-A2AC-4863-81FC-48B7B6A2AA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8" t="16589" r="11068" b="13424"/>
          <a:stretch/>
        </p:blipFill>
        <p:spPr bwMode="auto">
          <a:xfrm>
            <a:off x="7656163" y="1937289"/>
            <a:ext cx="3719593" cy="232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409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BA0B7-7DA6-45DD-A1CB-D9766B9EA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52523F-B972-45CA-9219-CF5D24C1C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678" y="1874517"/>
            <a:ext cx="10400744" cy="398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573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A120D-2E35-4C85-9CAC-A34E5B104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D76C4-F5A4-4B1F-A285-A80981C40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3678" y="1389893"/>
            <a:ext cx="4082322" cy="4328982"/>
          </a:xfrm>
        </p:spPr>
        <p:txBody>
          <a:bodyPr>
            <a:normAutofit/>
          </a:bodyPr>
          <a:lstStyle/>
          <a:p>
            <a:pPr lvl="2"/>
            <a:endParaRPr lang="en-IN" dirty="0"/>
          </a:p>
          <a:p>
            <a:endParaRPr lang="en-IN" dirty="0"/>
          </a:p>
        </p:txBody>
      </p:sp>
      <p:sp>
        <p:nvSpPr>
          <p:cNvPr id="5" name="Rectangle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FB841A9-9D17-4123-A1D9-E9B8F4FD304A}"/>
              </a:ext>
            </a:extLst>
          </p:cNvPr>
          <p:cNvSpPr/>
          <p:nvPr/>
        </p:nvSpPr>
        <p:spPr>
          <a:xfrm>
            <a:off x="10469880" y="6264160"/>
            <a:ext cx="960120" cy="422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Home</a:t>
            </a:r>
          </a:p>
        </p:txBody>
      </p:sp>
      <p:pic>
        <p:nvPicPr>
          <p:cNvPr id="6" name="Picture 2" descr="Combobox in HTML | Syntax and Various Examples of Combobox in HTML">
            <a:extLst>
              <a:ext uri="{FF2B5EF4-FFF2-40B4-BE49-F238E27FC236}">
                <a16:creationId xmlns:a16="http://schemas.microsoft.com/office/drawing/2014/main" id="{FBB351DF-C3D5-4AA1-8DFC-35BE7D199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839" y="1128451"/>
            <a:ext cx="4969444" cy="548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5370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206E0B-743E-47AC-8F07-1F6E34A80445}"/>
              </a:ext>
            </a:extLst>
          </p:cNvPr>
          <p:cNvSpPr/>
          <p:nvPr/>
        </p:nvSpPr>
        <p:spPr>
          <a:xfrm>
            <a:off x="3048000" y="1608662"/>
            <a:ext cx="3181350" cy="3640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IN" sz="2800" dirty="0"/>
              <a:t>Tags</a:t>
            </a:r>
          </a:p>
          <a:p>
            <a:pPr lvl="2">
              <a:lnSpc>
                <a:spcPct val="200000"/>
              </a:lnSpc>
            </a:pPr>
            <a:r>
              <a:rPr lang="en-IN" b="1" dirty="0"/>
              <a:t>&lt;FORM&gt;</a:t>
            </a:r>
          </a:p>
          <a:p>
            <a:pPr lvl="2">
              <a:lnSpc>
                <a:spcPct val="200000"/>
              </a:lnSpc>
            </a:pPr>
            <a:r>
              <a:rPr lang="en-IN" b="1" dirty="0"/>
              <a:t>&lt;INPUT&gt;</a:t>
            </a:r>
          </a:p>
          <a:p>
            <a:pPr lvl="2">
              <a:lnSpc>
                <a:spcPct val="200000"/>
              </a:lnSpc>
            </a:pPr>
            <a:r>
              <a:rPr lang="en-IN" b="1" dirty="0"/>
              <a:t>&lt;TEXTAREA&gt;</a:t>
            </a:r>
          </a:p>
          <a:p>
            <a:pPr lvl="2">
              <a:lnSpc>
                <a:spcPct val="200000"/>
              </a:lnSpc>
            </a:pPr>
            <a:r>
              <a:rPr lang="en-IN" b="1" dirty="0"/>
              <a:t>&lt;SELECT&gt;</a:t>
            </a:r>
          </a:p>
          <a:p>
            <a:pPr lvl="2">
              <a:lnSpc>
                <a:spcPct val="200000"/>
              </a:lnSpc>
            </a:pPr>
            <a:r>
              <a:rPr lang="en-IN" b="1" dirty="0"/>
              <a:t>&lt;OPTION&gt;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B3E226-8431-4E40-BA89-EC4F2D70E78B}"/>
              </a:ext>
            </a:extLst>
          </p:cNvPr>
          <p:cNvSpPr/>
          <p:nvPr/>
        </p:nvSpPr>
        <p:spPr>
          <a:xfrm>
            <a:off x="6480810" y="845820"/>
            <a:ext cx="5183967" cy="6012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200000"/>
              </a:lnSpc>
            </a:pPr>
            <a:r>
              <a:rPr lang="en-IN" dirty="0">
                <a:solidFill>
                  <a:schemeClr val="tx1"/>
                </a:solidFill>
              </a:rPr>
              <a:t>&lt;form&gt;</a:t>
            </a:r>
          </a:p>
          <a:p>
            <a:pPr>
              <a:lnSpc>
                <a:spcPct val="200000"/>
              </a:lnSpc>
            </a:pPr>
            <a:r>
              <a:rPr lang="en-IN" dirty="0">
                <a:solidFill>
                  <a:schemeClr val="tx1"/>
                </a:solidFill>
              </a:rPr>
              <a:t>&lt;input type=“text” name=“</a:t>
            </a:r>
            <a:r>
              <a:rPr lang="en-IN" dirty="0" err="1">
                <a:solidFill>
                  <a:schemeClr val="tx1"/>
                </a:solidFill>
              </a:rPr>
              <a:t>name”value</a:t>
            </a:r>
            <a:r>
              <a:rPr lang="en-IN" dirty="0">
                <a:solidFill>
                  <a:schemeClr val="tx1"/>
                </a:solidFill>
              </a:rPr>
              <a:t>=“username”&gt;</a:t>
            </a:r>
          </a:p>
          <a:p>
            <a:pPr>
              <a:lnSpc>
                <a:spcPct val="200000"/>
              </a:lnSpc>
            </a:pPr>
            <a:r>
              <a:rPr lang="en-IN" dirty="0">
                <a:solidFill>
                  <a:schemeClr val="tx1"/>
                </a:solidFill>
              </a:rPr>
              <a:t>-----------</a:t>
            </a:r>
          </a:p>
          <a:p>
            <a:pPr>
              <a:lnSpc>
                <a:spcPct val="200000"/>
              </a:lnSpc>
            </a:pPr>
            <a:r>
              <a:rPr lang="en-IN" dirty="0">
                <a:solidFill>
                  <a:schemeClr val="tx1"/>
                </a:solidFill>
              </a:rPr>
              <a:t>----------------</a:t>
            </a:r>
          </a:p>
          <a:p>
            <a:pPr>
              <a:lnSpc>
                <a:spcPct val="200000"/>
              </a:lnSpc>
            </a:pPr>
            <a:r>
              <a:rPr lang="en-IN" dirty="0">
                <a:solidFill>
                  <a:schemeClr val="tx1"/>
                </a:solidFill>
              </a:rPr>
              <a:t>-----------</a:t>
            </a:r>
          </a:p>
          <a:p>
            <a:pPr>
              <a:lnSpc>
                <a:spcPct val="200000"/>
              </a:lnSpc>
            </a:pPr>
            <a:r>
              <a:rPr lang="en-IN" dirty="0">
                <a:solidFill>
                  <a:schemeClr val="tx1"/>
                </a:solidFill>
              </a:rPr>
              <a:t>&lt;/form&gt;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85687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0B0A9-6D9E-4708-B659-814B818F0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596023"/>
          </a:xfrm>
        </p:spPr>
        <p:txBody>
          <a:bodyPr>
            <a:normAutofit fontScale="90000"/>
          </a:bodyPr>
          <a:lstStyle/>
          <a:p>
            <a:r>
              <a:rPr lang="en-IN" dirty="0"/>
              <a:t>Dialog items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F82CE-01F6-40A8-9E18-B5C58A365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2642" y="1392938"/>
            <a:ext cx="2313146" cy="5082678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300000"/>
              </a:lnSpc>
              <a:buNone/>
            </a:pPr>
            <a:r>
              <a:rPr lang="en-IN" sz="2300" dirty="0">
                <a:solidFill>
                  <a:schemeClr val="tx1"/>
                </a:solidFill>
              </a:rPr>
              <a:t>Check box	</a:t>
            </a:r>
          </a:p>
          <a:p>
            <a:pPr marL="0" indent="0">
              <a:lnSpc>
                <a:spcPct val="300000"/>
              </a:lnSpc>
              <a:buNone/>
            </a:pPr>
            <a:r>
              <a:rPr lang="en-IN" sz="2300" dirty="0">
                <a:solidFill>
                  <a:schemeClr val="tx1"/>
                </a:solidFill>
              </a:rPr>
              <a:t>Radio button</a:t>
            </a:r>
          </a:p>
          <a:p>
            <a:pPr marL="0" indent="0">
              <a:lnSpc>
                <a:spcPct val="300000"/>
              </a:lnSpc>
              <a:buNone/>
            </a:pPr>
            <a:r>
              <a:rPr lang="en-IN" sz="2300" dirty="0">
                <a:solidFill>
                  <a:schemeClr val="tx1"/>
                </a:solidFill>
              </a:rPr>
              <a:t>Text entry</a:t>
            </a:r>
          </a:p>
          <a:p>
            <a:pPr marL="0" indent="0">
              <a:lnSpc>
                <a:spcPct val="300000"/>
              </a:lnSpc>
              <a:buNone/>
            </a:pPr>
            <a:r>
              <a:rPr lang="en-IN" sz="2300" dirty="0">
                <a:solidFill>
                  <a:schemeClr val="tx1"/>
                </a:solidFill>
              </a:rPr>
              <a:t>Password</a:t>
            </a:r>
          </a:p>
          <a:p>
            <a:pPr marL="0" indent="0">
              <a:lnSpc>
                <a:spcPct val="300000"/>
              </a:lnSpc>
              <a:buNone/>
            </a:pPr>
            <a:r>
              <a:rPr lang="en-IN" sz="2300" dirty="0">
                <a:solidFill>
                  <a:schemeClr val="tx1"/>
                </a:solidFill>
              </a:rPr>
              <a:t>Image</a:t>
            </a:r>
          </a:p>
          <a:p>
            <a:pPr marL="0" indent="0">
              <a:lnSpc>
                <a:spcPct val="300000"/>
              </a:lnSpc>
              <a:buNone/>
            </a:pPr>
            <a:r>
              <a:rPr lang="en-IN" sz="2300" dirty="0">
                <a:solidFill>
                  <a:schemeClr val="tx1"/>
                </a:solidFill>
              </a:rPr>
              <a:t>File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73DF9F-E508-4578-9BE8-B97711CEA892}"/>
              </a:ext>
            </a:extLst>
          </p:cNvPr>
          <p:cNvSpPr/>
          <p:nvPr/>
        </p:nvSpPr>
        <p:spPr>
          <a:xfrm>
            <a:off x="7077561" y="1296475"/>
            <a:ext cx="4680488" cy="4925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</a:pPr>
            <a:r>
              <a:rPr lang="en-IN" dirty="0"/>
              <a:t>Submit</a:t>
            </a:r>
          </a:p>
          <a:p>
            <a:pPr>
              <a:lnSpc>
                <a:spcPct val="300000"/>
              </a:lnSpc>
            </a:pPr>
            <a:r>
              <a:rPr lang="en-IN" dirty="0"/>
              <a:t>Reset</a:t>
            </a:r>
          </a:p>
          <a:p>
            <a:pPr>
              <a:lnSpc>
                <a:spcPct val="300000"/>
              </a:lnSpc>
            </a:pPr>
            <a:r>
              <a:rPr lang="en-IN" dirty="0"/>
              <a:t>Hidden</a:t>
            </a:r>
          </a:p>
          <a:p>
            <a:pPr>
              <a:lnSpc>
                <a:spcPct val="300000"/>
              </a:lnSpc>
            </a:pPr>
            <a:r>
              <a:rPr lang="en-IN" dirty="0"/>
              <a:t>Drop down list</a:t>
            </a:r>
          </a:p>
          <a:p>
            <a:pPr>
              <a:lnSpc>
                <a:spcPct val="300000"/>
              </a:lnSpc>
            </a:pPr>
            <a:r>
              <a:rPr lang="en-IN" dirty="0"/>
              <a:t>Select box</a:t>
            </a:r>
          </a:p>
          <a:p>
            <a:pPr>
              <a:lnSpc>
                <a:spcPct val="300000"/>
              </a:lnSpc>
            </a:pPr>
            <a:r>
              <a:rPr lang="en-IN" dirty="0"/>
              <a:t>Text area</a:t>
            </a:r>
          </a:p>
        </p:txBody>
      </p:sp>
      <p:pic>
        <p:nvPicPr>
          <p:cNvPr id="1026" name="Picture 2" descr="Checkbox Icon Images | Free Vectors, Stock Photos &amp; PSD">
            <a:extLst>
              <a:ext uri="{FF2B5EF4-FFF2-40B4-BE49-F238E27FC236}">
                <a16:creationId xmlns:a16="http://schemas.microsoft.com/office/drawing/2014/main" id="{6F7ED6FF-D495-4D90-837B-7A61035EE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788" y="1629019"/>
            <a:ext cx="357647" cy="30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adio Button&quot; Images – Browse 1,504 Stock Photos, Vectors, and Video |  Adobe Stock">
            <a:extLst>
              <a:ext uri="{FF2B5EF4-FFF2-40B4-BE49-F238E27FC236}">
                <a16:creationId xmlns:a16="http://schemas.microsoft.com/office/drawing/2014/main" id="{78C1507C-53C7-4A11-8277-570D26891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698" y="2494455"/>
            <a:ext cx="838123" cy="34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ss - Ionic input text filed to cant added ionic icon - Stack Overflow">
            <a:extLst>
              <a:ext uri="{FF2B5EF4-FFF2-40B4-BE49-F238E27FC236}">
                <a16:creationId xmlns:a16="http://schemas.microsoft.com/office/drawing/2014/main" id="{9F1B0B1E-BFA0-45E6-AE7E-956BFAAEFB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4" t="46486" r="6104" b="14279"/>
          <a:stretch/>
        </p:blipFill>
        <p:spPr bwMode="auto">
          <a:xfrm>
            <a:off x="3405685" y="3952352"/>
            <a:ext cx="2690315" cy="81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ss - Ionic input text filed to cant added ionic icon - Stack Overflow">
            <a:extLst>
              <a:ext uri="{FF2B5EF4-FFF2-40B4-BE49-F238E27FC236}">
                <a16:creationId xmlns:a16="http://schemas.microsoft.com/office/drawing/2014/main" id="{E0ACD167-AFA0-496E-948F-F00BA8700A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70" r="9746" b="43999"/>
          <a:stretch/>
        </p:blipFill>
        <p:spPr bwMode="auto">
          <a:xfrm>
            <a:off x="3405685" y="3173467"/>
            <a:ext cx="2690315" cy="59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8502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502F5-5BC1-4316-A1F4-534066162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&lt;Form&gt; Attributes</a:t>
            </a:r>
          </a:p>
        </p:txBody>
      </p:sp>
      <p:pic>
        <p:nvPicPr>
          <p:cNvPr id="2050" name="Picture 2" descr="HTML Forms. - ppt video online download">
            <a:extLst>
              <a:ext uri="{FF2B5EF4-FFF2-40B4-BE49-F238E27FC236}">
                <a16:creationId xmlns:a16="http://schemas.microsoft.com/office/drawing/2014/main" id="{702DCFAA-2BFB-4F7F-816C-02166B9D36F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62" r="1143"/>
          <a:stretch/>
        </p:blipFill>
        <p:spPr bwMode="auto">
          <a:xfrm>
            <a:off x="1481675" y="1689315"/>
            <a:ext cx="6701431" cy="495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842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F13DE-ED72-4D9D-9B82-D17CE2BBD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93A21-7CA8-4546-BE49-2C9C12581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hlinkClick r:id="rId2" action="ppaction://hlinkfile"/>
              </a:rPr>
              <a:t>Program </a:t>
            </a:r>
            <a:r>
              <a:rPr lang="en-IN" dirty="0"/>
              <a:t> 					</a:t>
            </a:r>
            <a:r>
              <a:rPr lang="en-IN" dirty="0" err="1">
                <a:hlinkClick r:id="rId3" action="ppaction://hlinkfile"/>
              </a:rPr>
              <a:t>Wep</a:t>
            </a:r>
            <a:r>
              <a:rPr lang="en-IN" dirty="0">
                <a:hlinkClick r:id="rId3" action="ppaction://hlinkfile"/>
              </a:rPr>
              <a:t> page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14198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0EC60-0506-437D-9A3E-9703ADA3F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149911"/>
            <a:ext cx="5056133" cy="1492132"/>
          </a:xfrm>
        </p:spPr>
        <p:txBody>
          <a:bodyPr>
            <a:normAutofit/>
          </a:bodyPr>
          <a:lstStyle/>
          <a:p>
            <a:r>
              <a:rPr lang="en-IN" dirty="0"/>
              <a:t>&lt;input&gt;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A2DC47C-912B-420F-848C-52CF5DDD6F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567597" y="25360"/>
            <a:ext cx="5056132" cy="68326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&lt;input type="button"&gt;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&lt;input type="checkbox"&gt;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&lt;input type="color"&gt;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&lt;input type="date"&gt;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&lt;input type="datetime-local"&gt;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&lt;input type="email"&gt;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&lt;input type="file"&gt;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&lt;input type="hidden"&gt;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&lt;input type="image"&gt;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238885-4438-4AF8-BE04-FBE0A624947E}"/>
              </a:ext>
            </a:extLst>
          </p:cNvPr>
          <p:cNvSpPr/>
          <p:nvPr/>
        </p:nvSpPr>
        <p:spPr>
          <a:xfrm>
            <a:off x="1160238" y="1751120"/>
            <a:ext cx="3994692" cy="3886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IN" dirty="0"/>
              <a:t>Ex,</a:t>
            </a:r>
          </a:p>
          <a:p>
            <a:pPr>
              <a:lnSpc>
                <a:spcPct val="200000"/>
              </a:lnSpc>
            </a:pPr>
            <a:r>
              <a:rPr lang="en-IN" dirty="0"/>
              <a:t>&lt;form&gt;</a:t>
            </a:r>
          </a:p>
          <a:p>
            <a:pPr>
              <a:lnSpc>
                <a:spcPct val="200000"/>
              </a:lnSpc>
            </a:pPr>
            <a:r>
              <a:rPr lang="en-IN" dirty="0"/>
              <a:t>&lt;input type=“date”&gt;</a:t>
            </a:r>
          </a:p>
          <a:p>
            <a:pPr>
              <a:lnSpc>
                <a:spcPct val="200000"/>
              </a:lnSpc>
            </a:pPr>
            <a:r>
              <a:rPr lang="en-IN" dirty="0"/>
              <a:t>-----------</a:t>
            </a:r>
          </a:p>
          <a:p>
            <a:pPr>
              <a:lnSpc>
                <a:spcPct val="200000"/>
              </a:lnSpc>
            </a:pPr>
            <a:r>
              <a:rPr lang="en-IN" dirty="0"/>
              <a:t>----------------</a:t>
            </a:r>
          </a:p>
          <a:p>
            <a:pPr>
              <a:lnSpc>
                <a:spcPct val="200000"/>
              </a:lnSpc>
            </a:pPr>
            <a:r>
              <a:rPr lang="en-IN" dirty="0"/>
              <a:t>-----------</a:t>
            </a:r>
          </a:p>
          <a:p>
            <a:pPr>
              <a:lnSpc>
                <a:spcPct val="200000"/>
              </a:lnSpc>
            </a:pPr>
            <a:r>
              <a:rPr lang="en-IN" dirty="0"/>
              <a:t>&lt;/form&gt;</a:t>
            </a:r>
          </a:p>
        </p:txBody>
      </p:sp>
    </p:spTree>
    <p:extLst>
      <p:ext uri="{BB962C8B-B14F-4D97-AF65-F5344CB8AC3E}">
        <p14:creationId xmlns:p14="http://schemas.microsoft.com/office/powerpoint/2010/main" val="2563020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B5D13-0A21-427E-9F24-6ACB0C912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604435"/>
            <a:ext cx="4544688" cy="4076054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2400" dirty="0">
                <a:solidFill>
                  <a:srgbClr val="DC14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&lt;input type="number"&gt;</a:t>
            </a:r>
            <a:endParaRPr lang="en-US" alt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2400" dirty="0">
                <a:solidFill>
                  <a:srgbClr val="DC14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&lt;input type="password"&gt;</a:t>
            </a:r>
            <a:endParaRPr lang="en-US" alt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2400" dirty="0">
                <a:solidFill>
                  <a:srgbClr val="DC14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&lt;input type="radio"&gt;</a:t>
            </a:r>
            <a:endParaRPr lang="en-US" alt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2400" dirty="0">
                <a:solidFill>
                  <a:srgbClr val="DC14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&lt;input type="reset"&gt;</a:t>
            </a:r>
            <a:endParaRPr lang="en-US" alt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9BDFA3-3DF7-48C1-B8D5-9874D5CC1B53}"/>
              </a:ext>
            </a:extLst>
          </p:cNvPr>
          <p:cNvSpPr/>
          <p:nvPr/>
        </p:nvSpPr>
        <p:spPr>
          <a:xfrm>
            <a:off x="6395636" y="604434"/>
            <a:ext cx="4856133" cy="2795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solidFill>
                  <a:srgbClr val="DC14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&lt;input type="search"&gt;</a:t>
            </a:r>
            <a:endParaRPr lang="en-US" alt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solidFill>
                  <a:srgbClr val="DC14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&lt;input type="submit"&gt;</a:t>
            </a:r>
            <a:endParaRPr lang="en-US" alt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DC14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&lt;input type="text"&gt;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(default value)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solidFill>
                  <a:srgbClr val="DC14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&lt;input type="time"&gt;</a:t>
            </a:r>
            <a:endParaRPr lang="en-US" alt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solidFill>
                  <a:srgbClr val="DC14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&lt;input type="</a:t>
            </a:r>
            <a:r>
              <a:rPr lang="en-US" altLang="en-US" sz="2400" dirty="0" err="1">
                <a:solidFill>
                  <a:srgbClr val="DC14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en-US" altLang="en-US" sz="2400" dirty="0">
                <a:solidFill>
                  <a:srgbClr val="DC14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  <a:endParaRPr lang="en-US" alt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D332C46-24EA-4354-8A30-953D14766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4847" y="5284004"/>
            <a:ext cx="1015139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&lt;input type="text"&gt;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Verdana" panose="020B0604030504040204" pitchFamily="34" charset="0"/>
              </a:rPr>
              <a:t>,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&lt;input type="checkbox"&gt;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Verdana" panose="020B0604030504040204" pitchFamily="34" charset="0"/>
              </a:rPr>
              <a:t>,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&lt;input type="radio"&gt;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Verdana" panose="020B0604030504040204" pitchFamily="34" charset="0"/>
              </a:rPr>
              <a:t>,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&lt;input type="file"&gt;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Verdana" panose="020B0604030504040204" pitchFamily="34" charset="0"/>
              </a:rPr>
              <a:t>, and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&lt;input type="password"&gt;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</a:rPr>
              <a:t>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9861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ring MVC - TextArea Example">
            <a:extLst>
              <a:ext uri="{FF2B5EF4-FFF2-40B4-BE49-F238E27FC236}">
                <a16:creationId xmlns:a16="http://schemas.microsoft.com/office/drawing/2014/main" id="{5CD23D6E-84D8-4E8C-B46A-5DF3577A7A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671" y="172995"/>
            <a:ext cx="9156356" cy="566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8628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03BE5-D724-4A15-B5F7-44294B6E0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5400" dirty="0">
                <a:solidFill>
                  <a:srgbClr val="DC14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br>
              <a:rPr lang="en-US" altLang="en-US" sz="5400" dirty="0">
                <a:solidFill>
                  <a:srgbClr val="DC14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331DD-B6BC-40BA-A02B-A331BF6EA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4798" y="1389893"/>
            <a:ext cx="4177572" cy="3593591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>
                <a:solidFill>
                  <a:srgbClr val="DC14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&lt;input type="text"&gt;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Type=“text”</a:t>
            </a:r>
          </a:p>
          <a:p>
            <a:r>
              <a:rPr lang="en-IN" dirty="0"/>
              <a:t>Name=“Text”</a:t>
            </a:r>
          </a:p>
          <a:p>
            <a:r>
              <a:rPr lang="en-IN" dirty="0"/>
              <a:t>Size=value</a:t>
            </a:r>
          </a:p>
          <a:p>
            <a:r>
              <a:rPr lang="en-IN" dirty="0" err="1"/>
              <a:t>Maxvalue</a:t>
            </a:r>
            <a:r>
              <a:rPr lang="en-IN" dirty="0"/>
              <a:t>=value</a:t>
            </a:r>
          </a:p>
          <a:p>
            <a:r>
              <a:rPr lang="en-IN" dirty="0"/>
              <a:t>Value=“Text”</a:t>
            </a:r>
          </a:p>
        </p:txBody>
      </p:sp>
    </p:spTree>
    <p:extLst>
      <p:ext uri="{BB962C8B-B14F-4D97-AF65-F5344CB8AC3E}">
        <p14:creationId xmlns:p14="http://schemas.microsoft.com/office/powerpoint/2010/main" val="2650016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2DD3B-8947-4682-941C-101194379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5400" dirty="0">
                <a:solidFill>
                  <a:srgbClr val="DC14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password</a:t>
            </a:r>
            <a:br>
              <a:rPr lang="en-US" altLang="en-US" sz="5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4873B-66D8-4C8B-A248-4D8ADA62A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>
                <a:solidFill>
                  <a:srgbClr val="DC14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&lt;input type="password"&gt;</a:t>
            </a:r>
            <a:endParaRPr lang="en-IN" dirty="0"/>
          </a:p>
          <a:p>
            <a:endParaRPr lang="en-IN" dirty="0"/>
          </a:p>
          <a:p>
            <a:r>
              <a:rPr lang="en-IN" dirty="0"/>
              <a:t>Type=“password”</a:t>
            </a:r>
          </a:p>
          <a:p>
            <a:r>
              <a:rPr lang="en-IN" dirty="0"/>
              <a:t>Name=“text”</a:t>
            </a:r>
          </a:p>
          <a:p>
            <a:r>
              <a:rPr lang="en-IN" dirty="0"/>
              <a:t>Size=value</a:t>
            </a:r>
          </a:p>
          <a:p>
            <a:r>
              <a:rPr lang="en-IN" dirty="0"/>
              <a:t>Value=“text”</a:t>
            </a:r>
          </a:p>
        </p:txBody>
      </p:sp>
    </p:spTree>
    <p:extLst>
      <p:ext uri="{BB962C8B-B14F-4D97-AF65-F5344CB8AC3E}">
        <p14:creationId xmlns:p14="http://schemas.microsoft.com/office/powerpoint/2010/main" val="1921038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5DF54-E452-4F8D-9F1B-E7B6117C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Sample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46214-3E9F-4146-9BA0-6C4278ED3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 action="ppaction://hlinkfile"/>
              </a:rPr>
              <a:t>Webpage	</a:t>
            </a:r>
            <a:r>
              <a:rPr lang="en-IN" dirty="0"/>
              <a:t>					</a:t>
            </a:r>
          </a:p>
        </p:txBody>
      </p:sp>
    </p:spTree>
    <p:extLst>
      <p:ext uri="{BB962C8B-B14F-4D97-AF65-F5344CB8AC3E}">
        <p14:creationId xmlns:p14="http://schemas.microsoft.com/office/powerpoint/2010/main" val="4997221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DBDCE-5DD5-466F-B9E4-E6896B747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5400" cap="none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&lt;input type="image"&gt;</a:t>
            </a:r>
            <a:br>
              <a:rPr lang="en-US" altLang="en-US" sz="5400" cap="none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65CA1-024E-439F-835C-B6780A4E3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4637678" cy="3593591"/>
          </a:xfrm>
        </p:spPr>
        <p:txBody>
          <a:bodyPr/>
          <a:lstStyle/>
          <a:p>
            <a:r>
              <a:rPr lang="en-IN" dirty="0"/>
              <a:t>Type=“image”</a:t>
            </a:r>
          </a:p>
          <a:p>
            <a:r>
              <a:rPr lang="en-IN" dirty="0" err="1"/>
              <a:t>Src</a:t>
            </a:r>
            <a:r>
              <a:rPr lang="en-IN" dirty="0"/>
              <a:t>=“</a:t>
            </a:r>
            <a:r>
              <a:rPr lang="en-IN" dirty="0" err="1"/>
              <a:t>url</a:t>
            </a:r>
            <a:r>
              <a:rPr lang="en-IN" dirty="0"/>
              <a:t>”</a:t>
            </a:r>
          </a:p>
          <a:p>
            <a:r>
              <a:rPr lang="en-IN" dirty="0"/>
              <a:t>Align=“left/right/top/bottom/middle</a:t>
            </a:r>
          </a:p>
          <a:p>
            <a:r>
              <a:rPr lang="en-IN" dirty="0"/>
              <a:t>Border=pixels</a:t>
            </a:r>
          </a:p>
          <a:p>
            <a:r>
              <a:rPr lang="en-IN" dirty="0"/>
              <a:t>Height=pixels</a:t>
            </a:r>
          </a:p>
          <a:p>
            <a:r>
              <a:rPr lang="en-IN" dirty="0"/>
              <a:t>Width=pixel</a:t>
            </a:r>
          </a:p>
          <a:p>
            <a:r>
              <a:rPr lang="en-IN" dirty="0" err="1"/>
              <a:t>Hspace</a:t>
            </a:r>
            <a:r>
              <a:rPr lang="en-IN" dirty="0"/>
              <a:t>=pixels</a:t>
            </a:r>
          </a:p>
          <a:p>
            <a:r>
              <a:rPr lang="en-IN" dirty="0" err="1"/>
              <a:t>Vspace</a:t>
            </a:r>
            <a:r>
              <a:rPr lang="en-IN" dirty="0"/>
              <a:t>=pixels</a:t>
            </a:r>
          </a:p>
        </p:txBody>
      </p:sp>
      <p:sp>
        <p:nvSpPr>
          <p:cNvPr id="4" name="Rectangle 3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3FFA9716-C7B7-4B39-B1A5-115703395133}"/>
              </a:ext>
            </a:extLst>
          </p:cNvPr>
          <p:cNvSpPr/>
          <p:nvPr/>
        </p:nvSpPr>
        <p:spPr>
          <a:xfrm>
            <a:off x="9409706" y="6052705"/>
            <a:ext cx="960120" cy="422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Home</a:t>
            </a:r>
          </a:p>
        </p:txBody>
      </p:sp>
    </p:spTree>
    <p:extLst>
      <p:ext uri="{BB962C8B-B14F-4D97-AF65-F5344CB8AC3E}">
        <p14:creationId xmlns:p14="http://schemas.microsoft.com/office/powerpoint/2010/main" val="5501631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231ED-AF8A-434E-B112-D73D5541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&lt;</a:t>
            </a:r>
            <a:r>
              <a:rPr lang="en-IN" dirty="0" err="1"/>
              <a:t>textarea</a:t>
            </a:r>
            <a:r>
              <a:rPr lang="en-IN" dirty="0"/>
              <a:t>&gt; Tag</a:t>
            </a:r>
            <a:br>
              <a:rPr lang="en-IN" dirty="0"/>
            </a:br>
            <a:endParaRPr lang="en-IN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BD0B7D2-FC0B-48E3-8171-E611F946A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6675" y="1402290"/>
            <a:ext cx="2588216" cy="4422751"/>
          </a:xfrm>
        </p:spPr>
        <p:txBody>
          <a:bodyPr/>
          <a:lstStyle/>
          <a:p>
            <a:r>
              <a:rPr lang="en-IN" dirty="0"/>
              <a:t>Attributes</a:t>
            </a:r>
          </a:p>
          <a:p>
            <a:endParaRPr lang="en-IN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12CCF88-B1CA-4CE8-AF20-DBF565FF0C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96883"/>
              </p:ext>
            </p:extLst>
          </p:nvPr>
        </p:nvGraphicFramePr>
        <p:xfrm>
          <a:off x="1251678" y="1578100"/>
          <a:ext cx="9194181" cy="5266846"/>
        </p:xfrm>
        <a:graphic>
          <a:graphicData uri="http://schemas.openxmlformats.org/drawingml/2006/table">
            <a:tbl>
              <a:tblPr/>
              <a:tblGrid>
                <a:gridCol w="3064727">
                  <a:extLst>
                    <a:ext uri="{9D8B030D-6E8A-4147-A177-3AD203B41FA5}">
                      <a16:colId xmlns:a16="http://schemas.microsoft.com/office/drawing/2014/main" val="1330410107"/>
                    </a:ext>
                  </a:extLst>
                </a:gridCol>
                <a:gridCol w="3064727">
                  <a:extLst>
                    <a:ext uri="{9D8B030D-6E8A-4147-A177-3AD203B41FA5}">
                      <a16:colId xmlns:a16="http://schemas.microsoft.com/office/drawing/2014/main" val="459163758"/>
                    </a:ext>
                  </a:extLst>
                </a:gridCol>
                <a:gridCol w="3064727">
                  <a:extLst>
                    <a:ext uri="{9D8B030D-6E8A-4147-A177-3AD203B41FA5}">
                      <a16:colId xmlns:a16="http://schemas.microsoft.com/office/drawing/2014/main" val="1607728906"/>
                    </a:ext>
                  </a:extLst>
                </a:gridCol>
              </a:tblGrid>
              <a:tr h="508028"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 dirty="0">
                          <a:solidFill>
                            <a:srgbClr val="7030A0"/>
                          </a:solidFill>
                          <a:effectLst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cols</a:t>
                      </a:r>
                      <a:endParaRPr lang="en-IN" sz="2000" dirty="0">
                        <a:solidFill>
                          <a:srgbClr val="7030A0"/>
                        </a:solidFill>
                        <a:effectLst/>
                      </a:endParaRPr>
                    </a:p>
                  </a:txBody>
                  <a:tcPr marL="57598" marR="28799" marT="28799" marB="2879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 i="1" dirty="0">
                          <a:effectLst/>
                        </a:rPr>
                        <a:t>number</a:t>
                      </a:r>
                      <a:endParaRPr lang="en-IN" sz="2000" dirty="0">
                        <a:effectLst/>
                      </a:endParaRPr>
                    </a:p>
                  </a:txBody>
                  <a:tcPr marL="28799" marR="28799" marT="28799" marB="2879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 dirty="0">
                          <a:effectLst/>
                        </a:rPr>
                        <a:t>Specifies the visible width of a text area</a:t>
                      </a:r>
                    </a:p>
                  </a:txBody>
                  <a:tcPr marL="28799" marR="28799" marT="28799" marB="2879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605293"/>
                  </a:ext>
                </a:extLst>
              </a:tr>
              <a:tr h="740113"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 dirty="0" err="1">
                          <a:solidFill>
                            <a:srgbClr val="7030A0"/>
                          </a:solidFill>
                          <a:effectLst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maxlength</a:t>
                      </a:r>
                      <a:endParaRPr lang="en-IN" sz="2000" dirty="0">
                        <a:solidFill>
                          <a:srgbClr val="7030A0"/>
                        </a:solidFill>
                        <a:effectLst/>
                      </a:endParaRPr>
                    </a:p>
                  </a:txBody>
                  <a:tcPr marL="57598" marR="28799" marT="28799" marB="2879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 i="1" dirty="0">
                          <a:effectLst/>
                        </a:rPr>
                        <a:t>number</a:t>
                      </a:r>
                      <a:endParaRPr lang="en-IN" sz="2000" dirty="0">
                        <a:effectLst/>
                      </a:endParaRPr>
                    </a:p>
                  </a:txBody>
                  <a:tcPr marL="28799" marR="28799" marT="28799" marB="2879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 dirty="0">
                          <a:effectLst/>
                        </a:rPr>
                        <a:t>Specifies the maximum number of characters allowed in the text area</a:t>
                      </a:r>
                    </a:p>
                  </a:txBody>
                  <a:tcPr marL="28799" marR="28799" marT="28799" marB="2879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145917"/>
                  </a:ext>
                </a:extLst>
              </a:tr>
              <a:tr h="508028"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 dirty="0">
                          <a:solidFill>
                            <a:srgbClr val="7030A0"/>
                          </a:solidFill>
                          <a:effectLst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name</a:t>
                      </a:r>
                      <a:endParaRPr lang="en-IN" sz="2000" dirty="0">
                        <a:solidFill>
                          <a:srgbClr val="7030A0"/>
                        </a:solidFill>
                        <a:effectLst/>
                      </a:endParaRPr>
                    </a:p>
                  </a:txBody>
                  <a:tcPr marL="57598" marR="28799" marT="28799" marB="2879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 i="1" dirty="0">
                          <a:effectLst/>
                        </a:rPr>
                        <a:t>text</a:t>
                      </a:r>
                      <a:endParaRPr lang="en-IN" sz="2000" dirty="0">
                        <a:effectLst/>
                      </a:endParaRPr>
                    </a:p>
                  </a:txBody>
                  <a:tcPr marL="28799" marR="28799" marT="28799" marB="2879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 dirty="0">
                          <a:effectLst/>
                        </a:rPr>
                        <a:t>Specifies a name for a text area</a:t>
                      </a:r>
                    </a:p>
                  </a:txBody>
                  <a:tcPr marL="28799" marR="28799" marT="28799" marB="2879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8318340"/>
                  </a:ext>
                </a:extLst>
              </a:tr>
              <a:tr h="972198"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>
                          <a:solidFill>
                            <a:srgbClr val="7030A0"/>
                          </a:solidFill>
                          <a:effectLst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placeholder</a:t>
                      </a:r>
                      <a:endParaRPr lang="en-IN" sz="2000">
                        <a:solidFill>
                          <a:srgbClr val="7030A0"/>
                        </a:solidFill>
                        <a:effectLst/>
                      </a:endParaRPr>
                    </a:p>
                  </a:txBody>
                  <a:tcPr marL="57598" marR="28799" marT="28799" marB="2879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 i="1">
                          <a:effectLst/>
                        </a:rPr>
                        <a:t>text</a:t>
                      </a:r>
                      <a:endParaRPr lang="en-IN" sz="2000">
                        <a:effectLst/>
                      </a:endParaRPr>
                    </a:p>
                  </a:txBody>
                  <a:tcPr marL="28799" marR="28799" marT="28799" marB="2879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>
                          <a:effectLst/>
                        </a:rPr>
                        <a:t>Specifies a short hint that describes the expected value of a text area</a:t>
                      </a:r>
                    </a:p>
                  </a:txBody>
                  <a:tcPr marL="28799" marR="28799" marT="28799" marB="2879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013866"/>
                  </a:ext>
                </a:extLst>
              </a:tr>
              <a:tr h="740113"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 dirty="0">
                          <a:solidFill>
                            <a:srgbClr val="7030A0"/>
                          </a:solidFill>
                          <a:effectLst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required</a:t>
                      </a:r>
                      <a:endParaRPr lang="en-IN" sz="2000" dirty="0">
                        <a:solidFill>
                          <a:srgbClr val="7030A0"/>
                        </a:solidFill>
                        <a:effectLst/>
                      </a:endParaRPr>
                    </a:p>
                  </a:txBody>
                  <a:tcPr marL="57598" marR="28799" marT="28799" marB="2879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 dirty="0">
                          <a:effectLst/>
                        </a:rPr>
                        <a:t>required</a:t>
                      </a:r>
                    </a:p>
                  </a:txBody>
                  <a:tcPr marL="28799" marR="28799" marT="28799" marB="2879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 dirty="0">
                          <a:effectLst/>
                        </a:rPr>
                        <a:t>Specifies that a text area is required/must be filled out</a:t>
                      </a:r>
                    </a:p>
                  </a:txBody>
                  <a:tcPr marL="28799" marR="28799" marT="28799" marB="2879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31449"/>
                  </a:ext>
                </a:extLst>
              </a:tr>
              <a:tr h="740113"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 dirty="0">
                          <a:solidFill>
                            <a:srgbClr val="7030A0"/>
                          </a:solidFill>
                          <a:effectLst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rows</a:t>
                      </a:r>
                      <a:endParaRPr lang="en-IN" sz="2000" dirty="0">
                        <a:solidFill>
                          <a:srgbClr val="7030A0"/>
                        </a:solidFill>
                        <a:effectLst/>
                      </a:endParaRPr>
                    </a:p>
                  </a:txBody>
                  <a:tcPr marL="57598" marR="28799" marT="28799" marB="2879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 i="1" dirty="0">
                          <a:effectLst/>
                        </a:rPr>
                        <a:t>number</a:t>
                      </a:r>
                      <a:endParaRPr lang="en-IN" sz="2000" dirty="0">
                        <a:effectLst/>
                      </a:endParaRPr>
                    </a:p>
                  </a:txBody>
                  <a:tcPr marL="28799" marR="28799" marT="28799" marB="2879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 dirty="0">
                          <a:effectLst/>
                        </a:rPr>
                        <a:t>Specifies the visible number of lines in a text area</a:t>
                      </a:r>
                    </a:p>
                  </a:txBody>
                  <a:tcPr marL="28799" marR="28799" marT="28799" marB="2879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889245"/>
                  </a:ext>
                </a:extLst>
              </a:tr>
              <a:tr h="508028"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 dirty="0">
                          <a:solidFill>
                            <a:srgbClr val="7030A0"/>
                          </a:solidFill>
                          <a:effectLst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wrap</a:t>
                      </a:r>
                      <a:endParaRPr lang="en-IN" sz="2000" dirty="0">
                        <a:solidFill>
                          <a:srgbClr val="7030A0"/>
                        </a:solidFill>
                        <a:effectLst/>
                      </a:endParaRPr>
                    </a:p>
                  </a:txBody>
                  <a:tcPr marL="57598" marR="28799" marT="28799" marB="2879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 dirty="0" err="1">
                          <a:effectLst/>
                        </a:rPr>
                        <a:t>hardsoft</a:t>
                      </a:r>
                      <a:endParaRPr lang="en-IN" sz="2000" dirty="0">
                        <a:effectLst/>
                      </a:endParaRPr>
                    </a:p>
                  </a:txBody>
                  <a:tcPr marL="28799" marR="28799" marT="28799" marB="2879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000" dirty="0"/>
                    </a:p>
                  </a:txBody>
                  <a:tcPr marL="34559" marR="34559" marT="17279" marB="1727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4291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74350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F3B664-AB51-46BD-AD61-C766B4426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950" y="2286000"/>
            <a:ext cx="10179050" cy="3594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>
                <a:solidFill>
                  <a:srgbClr val="0000CD"/>
                </a:solidFill>
                <a:latin typeface="Consolas" panose="020B0609020204030204" pitchFamily="49" charset="0"/>
              </a:rPr>
              <a:t>Example: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dirty="0" err="1">
                <a:solidFill>
                  <a:srgbClr val="A52A2A"/>
                </a:solidFill>
                <a:latin typeface="Consolas" panose="020B0609020204030204" pitchFamily="49" charset="0"/>
              </a:rPr>
              <a:t>textarea</a:t>
            </a:r>
            <a:r>
              <a:rPr lang="en-IN" dirty="0">
                <a:solidFill>
                  <a:srgbClr val="FF0000"/>
                </a:solidFill>
                <a:latin typeface="Consolas" panose="020B0609020204030204" pitchFamily="49" charset="0"/>
              </a:rPr>
              <a:t> id</a:t>
            </a:r>
            <a:r>
              <a:rPr lang="en-IN" dirty="0">
                <a:solidFill>
                  <a:srgbClr val="0000CD"/>
                </a:solidFill>
                <a:latin typeface="Consolas" panose="020B0609020204030204" pitchFamily="49" charset="0"/>
              </a:rPr>
              <a:t>="w3review"</a:t>
            </a:r>
            <a:r>
              <a:rPr lang="en-IN" dirty="0">
                <a:solidFill>
                  <a:srgbClr val="FF0000"/>
                </a:solidFill>
                <a:latin typeface="Consolas" panose="020B0609020204030204" pitchFamily="49" charset="0"/>
              </a:rPr>
              <a:t> name</a:t>
            </a:r>
            <a:r>
              <a:rPr lang="en-IN" dirty="0">
                <a:solidFill>
                  <a:srgbClr val="0000CD"/>
                </a:solidFill>
                <a:latin typeface="Consolas" panose="020B0609020204030204" pitchFamily="49" charset="0"/>
              </a:rPr>
              <a:t>="w3review"</a:t>
            </a:r>
            <a:r>
              <a:rPr lang="en-IN" dirty="0">
                <a:solidFill>
                  <a:srgbClr val="FF0000"/>
                </a:solidFill>
                <a:latin typeface="Consolas" panose="020B0609020204030204" pitchFamily="49" charset="0"/>
              </a:rPr>
              <a:t> rows</a:t>
            </a:r>
            <a:r>
              <a:rPr lang="en-IN" dirty="0">
                <a:solidFill>
                  <a:srgbClr val="0000CD"/>
                </a:solidFill>
                <a:latin typeface="Consolas" panose="020B0609020204030204" pitchFamily="49" charset="0"/>
              </a:rPr>
              <a:t>="4"</a:t>
            </a:r>
            <a:r>
              <a:rPr lang="en-IN" dirty="0">
                <a:solidFill>
                  <a:srgbClr val="FF0000"/>
                </a:solidFill>
                <a:latin typeface="Consolas" panose="020B0609020204030204" pitchFamily="49" charset="0"/>
              </a:rPr>
              <a:t> cols</a:t>
            </a:r>
            <a:r>
              <a:rPr lang="en-IN" dirty="0">
                <a:solidFill>
                  <a:srgbClr val="0000CD"/>
                </a:solidFill>
                <a:latin typeface="Consolas" panose="020B0609020204030204" pitchFamily="49" charset="0"/>
              </a:rPr>
              <a:t>="50"&gt;</a:t>
            </a:r>
            <a:br>
              <a:rPr lang="en-IN" dirty="0"/>
            </a:b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At w3schools.com you will learn how to make a website. They offer free tutorials in all web development technologies.</a:t>
            </a:r>
            <a:br>
              <a:rPr lang="en-IN" dirty="0"/>
            </a:br>
            <a:r>
              <a:rPr lang="en-IN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dirty="0">
                <a:solidFill>
                  <a:srgbClr val="A52A2A"/>
                </a:solidFill>
                <a:latin typeface="Consolas" panose="020B0609020204030204" pitchFamily="49" charset="0"/>
              </a:rPr>
              <a:t>/</a:t>
            </a:r>
            <a:r>
              <a:rPr lang="en-IN" dirty="0" err="1">
                <a:solidFill>
                  <a:srgbClr val="A52A2A"/>
                </a:solidFill>
                <a:latin typeface="Consolas" panose="020B0609020204030204" pitchFamily="49" charset="0"/>
              </a:rPr>
              <a:t>textarea</a:t>
            </a:r>
            <a:r>
              <a:rPr lang="en-IN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89812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3BC31A7-C737-4B46-9A6A-8B7E53285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503" y="803190"/>
            <a:ext cx="8390238" cy="546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430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83782-F7FE-469B-9999-990E22050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462" y="3088514"/>
            <a:ext cx="10178322" cy="1492132"/>
          </a:xfrm>
        </p:spPr>
        <p:txBody>
          <a:bodyPr/>
          <a:lstStyle/>
          <a:p>
            <a:pPr algn="ctr"/>
            <a:r>
              <a:rPr lang="en-IN" dirty="0"/>
              <a:t>SAMPLE OUTPUTS</a:t>
            </a:r>
          </a:p>
        </p:txBody>
      </p:sp>
    </p:spTree>
    <p:extLst>
      <p:ext uri="{BB962C8B-B14F-4D97-AF65-F5344CB8AC3E}">
        <p14:creationId xmlns:p14="http://schemas.microsoft.com/office/powerpoint/2010/main" val="32622357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7E108-5142-4E83-9C30-95712CA36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2577372" cy="1492132"/>
          </a:xfrm>
        </p:spPr>
        <p:txBody>
          <a:bodyPr>
            <a:normAutofit fontScale="90000"/>
          </a:bodyPr>
          <a:lstStyle/>
          <a:p>
            <a:r>
              <a:rPr lang="en-US" altLang="en-US" sz="5400" cap="none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br>
              <a:rPr lang="en-US" altLang="en-US" sz="5400" cap="none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48A8E-6986-4B21-9CAC-087E2A18C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3777522" cy="3593591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&lt;input type="file"&gt;</a:t>
            </a:r>
            <a:endParaRPr lang="en-IN" dirty="0"/>
          </a:p>
          <a:p>
            <a:endParaRPr lang="en-IN" dirty="0"/>
          </a:p>
          <a:p>
            <a:r>
              <a:rPr lang="en-IN" dirty="0"/>
              <a:t>Type=“file”</a:t>
            </a:r>
          </a:p>
          <a:p>
            <a:r>
              <a:rPr lang="en-IN" dirty="0"/>
              <a:t>Name=“text”</a:t>
            </a:r>
          </a:p>
          <a:p>
            <a:r>
              <a:rPr lang="en-IN" dirty="0"/>
              <a:t>Size=value</a:t>
            </a:r>
          </a:p>
          <a:p>
            <a:r>
              <a:rPr lang="en-IN" dirty="0" err="1"/>
              <a:t>Maxlength</a:t>
            </a:r>
            <a:r>
              <a:rPr lang="en-IN" dirty="0"/>
              <a:t>=value</a:t>
            </a:r>
          </a:p>
        </p:txBody>
      </p:sp>
    </p:spTree>
    <p:extLst>
      <p:ext uri="{BB962C8B-B14F-4D97-AF65-F5344CB8AC3E}">
        <p14:creationId xmlns:p14="http://schemas.microsoft.com/office/powerpoint/2010/main" val="12920704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C1AD-CB78-4FB4-91AC-F73F4EC2F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2565942" cy="1492132"/>
          </a:xfrm>
        </p:spPr>
        <p:txBody>
          <a:bodyPr>
            <a:normAutofit fontScale="90000"/>
          </a:bodyPr>
          <a:lstStyle/>
          <a:p>
            <a:r>
              <a:rPr lang="en-US" altLang="en-US" sz="5400" cap="none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br>
              <a:rPr lang="en-US" altLang="en-US" sz="5400" cap="none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E5DBB-3BF5-471E-B748-14E5A3A6C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4017552" cy="3593591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&lt;input type="button"&gt;</a:t>
            </a:r>
            <a:endParaRPr lang="en-IN" dirty="0"/>
          </a:p>
          <a:p>
            <a:endParaRPr lang="en-IN" dirty="0"/>
          </a:p>
          <a:p>
            <a:r>
              <a:rPr lang="en-IN" dirty="0"/>
              <a:t>Type=“button”</a:t>
            </a:r>
          </a:p>
          <a:p>
            <a:r>
              <a:rPr lang="en-IN" dirty="0"/>
              <a:t>Name=“text”</a:t>
            </a:r>
          </a:p>
          <a:p>
            <a:r>
              <a:rPr lang="en-IN" dirty="0"/>
              <a:t>Value=“text”</a:t>
            </a:r>
          </a:p>
        </p:txBody>
      </p:sp>
    </p:spTree>
    <p:extLst>
      <p:ext uri="{BB962C8B-B14F-4D97-AF65-F5344CB8AC3E}">
        <p14:creationId xmlns:p14="http://schemas.microsoft.com/office/powerpoint/2010/main" val="33749388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B267-4203-4068-9299-45F1D93CA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5400" dirty="0">
                <a:solidFill>
                  <a:srgbClr val="DC14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&lt;input type="radio"&gt;</a:t>
            </a:r>
            <a:br>
              <a:rPr lang="en-US" altLang="en-US" sz="5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4C2EC-0F1B-4494-B4F4-0D9B07033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Type=“text”</a:t>
            </a:r>
          </a:p>
          <a:p>
            <a:r>
              <a:rPr lang="en-IN" dirty="0"/>
              <a:t>Name=“text”</a:t>
            </a:r>
          </a:p>
          <a:p>
            <a:r>
              <a:rPr lang="en-IN" dirty="0"/>
              <a:t>value=“text”</a:t>
            </a:r>
          </a:p>
          <a:p>
            <a:r>
              <a:rPr lang="en-IN" dirty="0"/>
              <a:t>checked</a:t>
            </a:r>
          </a:p>
        </p:txBody>
      </p:sp>
      <p:pic>
        <p:nvPicPr>
          <p:cNvPr id="6148" name="Picture 4" descr="How to get value of selected radio button using JavaScript? - GeeksforGeeks">
            <a:extLst>
              <a:ext uri="{FF2B5EF4-FFF2-40B4-BE49-F238E27FC236}">
                <a16:creationId xmlns:a16="http://schemas.microsoft.com/office/drawing/2014/main" id="{F1623F13-0DCA-4397-951E-696027E5A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839" y="1359243"/>
            <a:ext cx="5399645" cy="289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ow to Determine Which Radio Button is Selected? | Learn Web Tutorials">
            <a:extLst>
              <a:ext uri="{FF2B5EF4-FFF2-40B4-BE49-F238E27FC236}">
                <a16:creationId xmlns:a16="http://schemas.microsoft.com/office/drawing/2014/main" id="{1240B64D-89A0-441F-8BD7-442D5A6A7D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06" r="-2615"/>
          <a:stretch/>
        </p:blipFill>
        <p:spPr bwMode="auto">
          <a:xfrm>
            <a:off x="6340839" y="3115391"/>
            <a:ext cx="5058506" cy="317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D47291-A13B-4E77-9DA5-0B4E758C3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0" y="4251369"/>
            <a:ext cx="4762500" cy="235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175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79BB0-DF50-4F81-90D4-6B4FFE6C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5400" cap="none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&lt;input type="checkbox"&gt;</a:t>
            </a:r>
            <a:br>
              <a:rPr lang="en-US" altLang="en-US" sz="5400" cap="none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30331-8F1D-4BD6-8373-A30C73038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Type=“checkbox”</a:t>
            </a:r>
          </a:p>
          <a:p>
            <a:r>
              <a:rPr lang="en-IN" dirty="0"/>
              <a:t>Name=“text”</a:t>
            </a:r>
          </a:p>
          <a:p>
            <a:r>
              <a:rPr lang="en-IN" dirty="0"/>
              <a:t>Value=“text”</a:t>
            </a:r>
          </a:p>
          <a:p>
            <a:r>
              <a:rPr lang="en-IN" dirty="0"/>
              <a:t>checked</a:t>
            </a:r>
          </a:p>
        </p:txBody>
      </p:sp>
      <p:pic>
        <p:nvPicPr>
          <p:cNvPr id="5122" name="Picture 2" descr="How to Create a Check Box with HTML: 3 Steps (with Pictures)">
            <a:extLst>
              <a:ext uri="{FF2B5EF4-FFF2-40B4-BE49-F238E27FC236}">
                <a16:creationId xmlns:a16="http://schemas.microsoft.com/office/drawing/2014/main" id="{B7573E9F-88C7-40FD-A0F7-3F3C41FC7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510" y="2928498"/>
            <a:ext cx="6167052" cy="325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ML Checkbox Tag | How to Build a Checkbox Tag in HTML">
            <a:extLst>
              <a:ext uri="{FF2B5EF4-FFF2-40B4-BE49-F238E27FC236}">
                <a16:creationId xmlns:a16="http://schemas.microsoft.com/office/drawing/2014/main" id="{91B86877-7F01-4277-8958-7C2DDAAC5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510" y="1436366"/>
            <a:ext cx="636476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5743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B2EA0-1324-44A2-939A-2D640F199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&lt;select&gt; Tag</a:t>
            </a:r>
            <a:br>
              <a:rPr lang="en-IN" dirty="0"/>
            </a:b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23CF14B-978C-4D9F-87A0-D32EEF161D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579390" y="655873"/>
            <a:ext cx="6137328" cy="58197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8872" rIns="0" bIns="88872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Definition and Usage</a:t>
            </a:r>
          </a:p>
          <a:p>
            <a:pPr>
              <a:lnSpc>
                <a:spcPct val="200000"/>
              </a:lnSpc>
              <a:buClr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&lt;select&gt;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element is used to create a drop-down list.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200000"/>
              </a:lnSpc>
              <a:buClrTx/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most often used in a form, to collect user input.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buClr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attribute is needed to reference the form 	data after the 	form is submitted (if you omit the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attribute, no 	data from the drop-down list will be submitted).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buClr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id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attribute is needed to associate the drop-down list with a label.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buClr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&lt;option&gt;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tags inside the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&lt;select&gt;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element define the available options in the drop-down list.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D43A6A-D70C-48BD-A002-12B43C7E5ACA}"/>
              </a:ext>
            </a:extLst>
          </p:cNvPr>
          <p:cNvSpPr/>
          <p:nvPr/>
        </p:nvSpPr>
        <p:spPr>
          <a:xfrm>
            <a:off x="1379350" y="2123268"/>
            <a:ext cx="3316636" cy="3688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I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Attributes</a:t>
            </a:r>
          </a:p>
          <a:p>
            <a:r>
              <a:rPr lang="en-US" altLang="en-US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&lt;select&gt;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rgbClr val="DC14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name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 </a:t>
            </a:r>
            <a:r>
              <a:rPr lang="en-US" alt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option</a:t>
            </a:r>
            <a:r>
              <a:rPr lang="en-US" altLang="en-US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3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15186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1D14B-B83B-49C5-9171-2772E63EC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5400" dirty="0">
                <a:solidFill>
                  <a:srgbClr val="DC14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submit/reset</a:t>
            </a:r>
            <a:br>
              <a:rPr lang="en-US" altLang="en-US" sz="5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AA1A9-CF5E-4413-9E63-A54691567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>
                <a:solidFill>
                  <a:srgbClr val="DC14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&lt;input type="submit“/”reset”&gt;</a:t>
            </a:r>
            <a:endParaRPr lang="en-IN" dirty="0"/>
          </a:p>
          <a:p>
            <a:endParaRPr lang="en-IN" dirty="0"/>
          </a:p>
          <a:p>
            <a:r>
              <a:rPr lang="en-IN" dirty="0"/>
              <a:t>Type=“submit”/”reset”</a:t>
            </a:r>
          </a:p>
          <a:p>
            <a:r>
              <a:rPr lang="en-IN" dirty="0"/>
              <a:t>Value=“text”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79170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F7DDB-16BE-4322-BEFA-64E5EDF57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6258" y="382384"/>
            <a:ext cx="2954562" cy="760615"/>
          </a:xfrm>
        </p:spPr>
        <p:txBody>
          <a:bodyPr>
            <a:normAutofit fontScale="90000"/>
          </a:bodyPr>
          <a:lstStyle/>
          <a:p>
            <a:r>
              <a:rPr lang="en-US" altLang="en-US" sz="5400" cap="none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br>
              <a:rPr lang="en-US" altLang="en-US" sz="5400" cap="none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en-US" sz="5400" cap="none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692D2-2051-4B80-8C85-5BA597CB4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Type=“hidden”</a:t>
            </a:r>
          </a:p>
          <a:p>
            <a:r>
              <a:rPr lang="en-IN" dirty="0"/>
              <a:t>Name=“text”</a:t>
            </a:r>
          </a:p>
          <a:p>
            <a:r>
              <a:rPr lang="en-IN" dirty="0"/>
              <a:t>Value=“text”</a:t>
            </a:r>
          </a:p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53F6F1-4A68-46C1-82E9-E9D851AD6B6F}"/>
              </a:ext>
            </a:extLst>
          </p:cNvPr>
          <p:cNvSpPr/>
          <p:nvPr/>
        </p:nvSpPr>
        <p:spPr>
          <a:xfrm>
            <a:off x="2592115" y="1529834"/>
            <a:ext cx="4140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&lt;input type="hidden"&gt;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33977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463D5-04DF-435E-88B7-60684B066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&lt;select&gt;				&lt;option&gt;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4A63F-403F-4C87-978D-0618F66C8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5403" y="1389893"/>
            <a:ext cx="2403709" cy="2174717"/>
          </a:xfrm>
        </p:spPr>
        <p:txBody>
          <a:bodyPr/>
          <a:lstStyle/>
          <a:p>
            <a:r>
              <a:rPr lang="en-IN" dirty="0"/>
              <a:t>Attributes  </a:t>
            </a:r>
            <a:r>
              <a:rPr lang="en-IN" dirty="0">
                <a:solidFill>
                  <a:srgbClr val="7030A0"/>
                </a:solidFill>
              </a:rPr>
              <a:t>&lt;select&gt;	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>
                <a:solidFill>
                  <a:srgbClr val="7030A0"/>
                </a:solidFill>
              </a:rPr>
              <a:t>Name=“text&gt;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>
                <a:solidFill>
                  <a:srgbClr val="7030A0"/>
                </a:solidFill>
              </a:rPr>
              <a:t>Size=value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>
                <a:solidFill>
                  <a:srgbClr val="7030A0"/>
                </a:solidFill>
              </a:rPr>
              <a:t>multiple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12E736-8F77-4FEB-8A18-7B97D2376203}"/>
              </a:ext>
            </a:extLst>
          </p:cNvPr>
          <p:cNvSpPr txBox="1">
            <a:spLocks/>
          </p:cNvSpPr>
          <p:nvPr/>
        </p:nvSpPr>
        <p:spPr>
          <a:xfrm>
            <a:off x="6525529" y="1223199"/>
            <a:ext cx="2633969" cy="1302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Attributes</a:t>
            </a:r>
            <a:r>
              <a:rPr lang="en-IN" dirty="0">
                <a:solidFill>
                  <a:srgbClr val="7030A0"/>
                </a:solidFill>
              </a:rPr>
              <a:t> &lt;option&gt;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>
                <a:solidFill>
                  <a:srgbClr val="7030A0"/>
                </a:solidFill>
              </a:rPr>
              <a:t>value=“text”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>
                <a:solidFill>
                  <a:srgbClr val="7030A0"/>
                </a:solidFill>
              </a:rPr>
              <a:t>selected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74E5A50-D63C-4047-8DE8-37C3729D1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1404" y="3318098"/>
            <a:ext cx="6041755" cy="3268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514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!-- The second value will be selected initially --&gt;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&lt;select name="choice"&gt;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&lt;option value="first"&gt;First Value&lt;/option&gt;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&lt;option value="second" selected&gt;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SecondValue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&lt;/option&gt; &lt;option value="third"&gt;Third Value&lt;/option&gt;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&lt;/select&gt; </a:t>
            </a:r>
          </a:p>
        </p:txBody>
      </p:sp>
    </p:spTree>
    <p:extLst>
      <p:ext uri="{BB962C8B-B14F-4D97-AF65-F5344CB8AC3E}">
        <p14:creationId xmlns:p14="http://schemas.microsoft.com/office/powerpoint/2010/main" val="28675040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A910A-CC56-49B3-A937-FB1735AE1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1838" y="2378825"/>
            <a:ext cx="10178322" cy="1492132"/>
          </a:xfrm>
        </p:spPr>
        <p:txBody>
          <a:bodyPr/>
          <a:lstStyle/>
          <a:p>
            <a:r>
              <a:rPr lang="en-IN" dirty="0">
                <a:hlinkClick r:id="rId2" action="ppaction://hlinkfile"/>
              </a:rPr>
              <a:t>  Sample web page</a:t>
            </a:r>
            <a:endParaRPr lang="en-IN" dirty="0"/>
          </a:p>
        </p:txBody>
      </p:sp>
      <p:sp>
        <p:nvSpPr>
          <p:cNvPr id="3" name="Rectangle 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39C6B87-3A79-4A3F-BE61-0599A3F1E1F6}"/>
              </a:ext>
            </a:extLst>
          </p:cNvPr>
          <p:cNvSpPr/>
          <p:nvPr/>
        </p:nvSpPr>
        <p:spPr>
          <a:xfrm>
            <a:off x="10782466" y="6178163"/>
            <a:ext cx="960120" cy="422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Home</a:t>
            </a:r>
          </a:p>
        </p:txBody>
      </p:sp>
    </p:spTree>
    <p:extLst>
      <p:ext uri="{BB962C8B-B14F-4D97-AF65-F5344CB8AC3E}">
        <p14:creationId xmlns:p14="http://schemas.microsoft.com/office/powerpoint/2010/main" val="37189096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51571-EE66-47FA-AF4B-84F53172A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418" y="1502524"/>
            <a:ext cx="10178322" cy="3995305"/>
          </a:xfrm>
        </p:spPr>
        <p:txBody>
          <a:bodyPr>
            <a:normAutofit/>
          </a:bodyPr>
          <a:lstStyle/>
          <a:p>
            <a:r>
              <a:rPr lang="en-IN" dirty="0"/>
              <a:t>	Create Sample forms</a:t>
            </a:r>
            <a:br>
              <a:rPr lang="en-IN" dirty="0"/>
            </a:br>
            <a:br>
              <a:rPr lang="en-IN" dirty="0"/>
            </a:br>
            <a:r>
              <a:rPr lang="en-IN" dirty="0"/>
              <a:t>				for</a:t>
            </a:r>
            <a:br>
              <a:rPr lang="en-IN" dirty="0"/>
            </a:br>
            <a:br>
              <a:rPr lang="en-IN" dirty="0"/>
            </a:br>
            <a:r>
              <a:rPr lang="en-IN" dirty="0"/>
              <a:t>	</a:t>
            </a:r>
            <a:r>
              <a:rPr lang="en-IN" dirty="0" err="1">
                <a:hlinkClick r:id="rId2" action="ppaction://hlinkfile"/>
              </a:rPr>
              <a:t>oline</a:t>
            </a:r>
            <a:r>
              <a:rPr lang="en-IN" dirty="0">
                <a:hlinkClick r:id="rId2" action="ppaction://hlinkfile"/>
              </a:rPr>
              <a:t> Voting System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8167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54489-DFCA-4210-85CE-584BF6DB4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29A61-E9B2-4211-9088-63E65F1F0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7C3044-F0DB-42DE-8A15-34EE8491CB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66" r="-924" b="50000"/>
          <a:stretch/>
        </p:blipFill>
        <p:spPr>
          <a:xfrm>
            <a:off x="0" y="-321276"/>
            <a:ext cx="12369114" cy="717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340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BA85E-88F0-42D9-8468-7BCAF5649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4669062" cy="1137805"/>
          </a:xfrm>
        </p:spPr>
        <p:txBody>
          <a:bodyPr>
            <a:normAutofit/>
          </a:bodyPr>
          <a:lstStyle/>
          <a:p>
            <a:r>
              <a:rPr lang="en-IN" sz="4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Frameset</a:t>
            </a:r>
          </a:p>
        </p:txBody>
      </p:sp>
      <p:pic>
        <p:nvPicPr>
          <p:cNvPr id="1026" name="Picture 2" descr="What are HTML Frames and how to create them » MCQ Sets">
            <a:extLst>
              <a:ext uri="{FF2B5EF4-FFF2-40B4-BE49-F238E27FC236}">
                <a16:creationId xmlns:a16="http://schemas.microsoft.com/office/drawing/2014/main" id="{9A1A841A-5D58-40F1-BEDC-8B9AE76B23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1757101"/>
            <a:ext cx="7200900" cy="491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2651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2">
            <a:extLst>
              <a:ext uri="{FF2B5EF4-FFF2-40B4-BE49-F238E27FC236}">
                <a16:creationId xmlns:a16="http://schemas.microsoft.com/office/drawing/2014/main" id="{D4E6453B-DBB2-4105-B099-04A3812C43C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4ACFB0-FE12-4D93-B48E-5C1D9FBAC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62" y="1138237"/>
            <a:ext cx="822007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49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42E49-B1D2-497F-B7E7-A5E37DCB6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568" y="325235"/>
            <a:ext cx="1525812" cy="680605"/>
          </a:xfrm>
        </p:spPr>
        <p:txBody>
          <a:bodyPr>
            <a:normAutofit/>
          </a:bodyPr>
          <a:lstStyle/>
          <a:p>
            <a:r>
              <a:rPr lang="en-I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47195-B687-435E-9F5B-63F7C7610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740" y="600075"/>
            <a:ext cx="5840730" cy="6132195"/>
          </a:xfrm>
        </p:spPr>
        <p:txBody>
          <a:bodyPr>
            <a:normAutofit fontScale="92500" lnSpcReduction="20000"/>
          </a:bodyPr>
          <a:lstStyle/>
          <a:p>
            <a:r>
              <a:rPr lang="en-IN" b="1" dirty="0"/>
              <a:t>&lt;frameset&gt;…….&lt;/frameset&gt;</a:t>
            </a:r>
          </a:p>
          <a:p>
            <a:pPr lvl="1"/>
            <a:r>
              <a:rPr lang="en-IN" dirty="0"/>
              <a:t>Attributes:</a:t>
            </a:r>
          </a:p>
          <a:p>
            <a:pPr lvl="4"/>
            <a:r>
              <a:rPr lang="en-IN" sz="1700" b="1" dirty="0"/>
              <a:t>Rows=“pixel|%|*” </a:t>
            </a:r>
          </a:p>
          <a:p>
            <a:pPr lvl="4"/>
            <a:r>
              <a:rPr lang="en-IN" sz="1700" b="1" dirty="0"/>
              <a:t>Cols =“pixel|%|*” </a:t>
            </a:r>
          </a:p>
          <a:p>
            <a:pPr lvl="4"/>
            <a:r>
              <a:rPr lang="en-IN" sz="1700" b="1" dirty="0"/>
              <a:t>Border=“pixel”</a:t>
            </a:r>
          </a:p>
          <a:p>
            <a:pPr lvl="4"/>
            <a:r>
              <a:rPr lang="en-IN" sz="1700" b="1" dirty="0" err="1"/>
              <a:t>Bordercolor</a:t>
            </a:r>
            <a:r>
              <a:rPr lang="en-IN" sz="1700" b="1" dirty="0"/>
              <a:t>=“</a:t>
            </a:r>
            <a:r>
              <a:rPr lang="en-IN" sz="1700" b="1" dirty="0" err="1"/>
              <a:t>color</a:t>
            </a:r>
            <a:r>
              <a:rPr lang="en-IN" sz="1700" b="1" dirty="0"/>
              <a:t>”</a:t>
            </a:r>
          </a:p>
          <a:p>
            <a:pPr lvl="4"/>
            <a:r>
              <a:rPr lang="en-IN" sz="1700" b="1" dirty="0"/>
              <a:t>Frameborder=“pixel</a:t>
            </a:r>
          </a:p>
          <a:p>
            <a:r>
              <a:rPr lang="en-IN" sz="1900" b="1" dirty="0"/>
              <a:t>&lt;frame&gt; </a:t>
            </a:r>
          </a:p>
          <a:p>
            <a:pPr lvl="1"/>
            <a:r>
              <a:rPr lang="en-IN" dirty="0"/>
              <a:t>Attribute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n-IN" sz="1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IN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=“filename”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n-IN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Name=“”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n-IN" sz="1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Noresize</a:t>
            </a:r>
            <a:endParaRPr lang="en-IN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>
              <a:buFont typeface="Courier New" panose="02070309020205020404" pitchFamily="49" charset="0"/>
              <a:buChar char="o"/>
            </a:pPr>
            <a:r>
              <a:rPr lang="en-IN" sz="1600" b="1" dirty="0"/>
              <a:t>Scrolling=“yes/no/auto”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n-IN" sz="1700" b="1" dirty="0" err="1"/>
              <a:t>Framespacing</a:t>
            </a:r>
            <a:r>
              <a:rPr lang="en-IN" sz="1700" b="1" dirty="0"/>
              <a:t>=“pixel”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n-IN" sz="1700" b="1" dirty="0" err="1"/>
              <a:t>Marginheight</a:t>
            </a:r>
            <a:r>
              <a:rPr lang="en-IN" sz="1700" b="1" dirty="0"/>
              <a:t>=“56”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n-IN" sz="1700" b="1" dirty="0"/>
              <a:t>Margin width=“45”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n-IN" sz="1700" b="1" dirty="0" err="1"/>
              <a:t>Bordercolor</a:t>
            </a:r>
            <a:r>
              <a:rPr lang="en-IN" sz="1700" b="1" dirty="0"/>
              <a:t>=“</a:t>
            </a:r>
            <a:r>
              <a:rPr lang="en-IN" sz="1700" b="1" dirty="0" err="1"/>
              <a:t>color</a:t>
            </a:r>
            <a:r>
              <a:rPr lang="en-IN" sz="1700" b="1" dirty="0"/>
              <a:t>”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n-IN" sz="1700" b="1" dirty="0"/>
              <a:t>Frameborder=“pixel</a:t>
            </a:r>
          </a:p>
          <a:p>
            <a:pPr lvl="3"/>
            <a:endParaRPr lang="en-IN" sz="1700" dirty="0"/>
          </a:p>
          <a:p>
            <a:pPr lvl="3"/>
            <a:endParaRPr lang="en-IN" sz="2000" dirty="0"/>
          </a:p>
          <a:p>
            <a:pPr lvl="3"/>
            <a:endParaRPr lang="en-IN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78284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95477-B7F7-4314-B92C-7F28E628F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4D4AA-AD03-4851-97CF-0B1BD2A98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&lt;frameset rows=“30%,40%,*&gt;</a:t>
            </a:r>
          </a:p>
          <a:p>
            <a:pPr marL="0" indent="0">
              <a:buNone/>
            </a:pPr>
            <a:r>
              <a:rPr lang="en-IN" dirty="0"/>
              <a:t>&lt;frame </a:t>
            </a:r>
            <a:r>
              <a:rPr lang="en-IN" dirty="0" err="1"/>
              <a:t>src</a:t>
            </a:r>
            <a:r>
              <a:rPr lang="en-IN" dirty="0"/>
              <a:t>=“backgr.html”&gt;</a:t>
            </a:r>
          </a:p>
          <a:p>
            <a:pPr marL="0" indent="0">
              <a:buNone/>
            </a:pPr>
            <a:r>
              <a:rPr lang="en-IN" dirty="0"/>
              <a:t>&lt;frame </a:t>
            </a:r>
            <a:r>
              <a:rPr lang="en-IN" dirty="0" err="1"/>
              <a:t>src</a:t>
            </a:r>
            <a:r>
              <a:rPr lang="en-IN" dirty="0"/>
              <a:t>=“fom1.html”&gt;</a:t>
            </a:r>
          </a:p>
          <a:p>
            <a:pPr marL="0" indent="0">
              <a:buNone/>
            </a:pPr>
            <a:r>
              <a:rPr lang="en-IN" dirty="0"/>
              <a:t>&lt;frame </a:t>
            </a:r>
            <a:r>
              <a:rPr lang="en-IN" dirty="0" err="1"/>
              <a:t>src</a:t>
            </a:r>
            <a:r>
              <a:rPr lang="en-IN" dirty="0"/>
              <a:t>=“form1.html”&gt;</a:t>
            </a:r>
          </a:p>
          <a:p>
            <a:pPr marL="0" indent="0">
              <a:buNone/>
            </a:pPr>
            <a:r>
              <a:rPr lang="en-IN" dirty="0"/>
              <a:t>&lt;/frameset&gt;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82470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0FE60-D683-4841-BBFC-5CB50CAEE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5709192" cy="943495"/>
          </a:xfrm>
        </p:spPr>
        <p:txBody>
          <a:bodyPr>
            <a:normAutofit fontScale="90000"/>
          </a:bodyPr>
          <a:lstStyle/>
          <a:p>
            <a:r>
              <a:rPr lang="en-IN" sz="4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Nested frameset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35E24-A6D1-4986-99AF-0E2A094B3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680211"/>
            <a:ext cx="4154712" cy="41719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u="sng" dirty="0"/>
              <a:t>Example code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/>
              <a:t>&lt;frameset cols="50%,30%,20%"&gt;</a:t>
            </a:r>
          </a:p>
          <a:p>
            <a:pPr marL="457200" lvl="1" indent="0">
              <a:buNone/>
            </a:pPr>
            <a:r>
              <a:rPr lang="en-IN" dirty="0"/>
              <a:t>&lt;frame </a:t>
            </a:r>
            <a:r>
              <a:rPr lang="en-IN" dirty="0" err="1"/>
              <a:t>src</a:t>
            </a:r>
            <a:r>
              <a:rPr lang="en-IN" dirty="0"/>
              <a:t>="a.html“ name=“main”&gt;</a:t>
            </a:r>
          </a:p>
          <a:p>
            <a:pPr marL="914400" lvl="2" indent="0">
              <a:buNone/>
            </a:pPr>
            <a:r>
              <a:rPr lang="en-IN" dirty="0"/>
              <a:t>&lt;frameset rows="20%,60%,20%"&gt;</a:t>
            </a:r>
          </a:p>
          <a:p>
            <a:pPr marL="914400" lvl="2" indent="0">
              <a:buNone/>
            </a:pPr>
            <a:r>
              <a:rPr lang="en-IN" dirty="0"/>
              <a:t>&lt;frame </a:t>
            </a:r>
            <a:r>
              <a:rPr lang="en-IN" dirty="0" err="1"/>
              <a:t>src</a:t>
            </a:r>
            <a:r>
              <a:rPr lang="en-IN" dirty="0"/>
              <a:t>="2.html"&gt;</a:t>
            </a:r>
          </a:p>
          <a:p>
            <a:pPr marL="914400" lvl="2" indent="0">
              <a:buNone/>
            </a:pPr>
            <a:r>
              <a:rPr lang="en-IN" dirty="0"/>
              <a:t>&lt;frame </a:t>
            </a:r>
            <a:r>
              <a:rPr lang="en-IN" dirty="0" err="1"/>
              <a:t>src</a:t>
            </a:r>
            <a:r>
              <a:rPr lang="en-IN" dirty="0"/>
              <a:t>="3.html"&gt;</a:t>
            </a:r>
          </a:p>
          <a:p>
            <a:pPr marL="914400" lvl="2" indent="0">
              <a:buNone/>
            </a:pPr>
            <a:r>
              <a:rPr lang="en-IN" dirty="0"/>
              <a:t>&lt;frame </a:t>
            </a:r>
            <a:r>
              <a:rPr lang="en-IN" dirty="0" err="1"/>
              <a:t>src</a:t>
            </a:r>
            <a:r>
              <a:rPr lang="en-IN" dirty="0"/>
              <a:t>="4.html"&gt;</a:t>
            </a:r>
          </a:p>
          <a:p>
            <a:pPr marL="914400" lvl="2" indent="0">
              <a:buNone/>
            </a:pPr>
            <a:r>
              <a:rPr lang="en-IN" dirty="0"/>
              <a:t>&lt;/frameset&gt;</a:t>
            </a:r>
          </a:p>
          <a:p>
            <a:pPr marL="457200" lvl="1" indent="0">
              <a:buNone/>
            </a:pPr>
            <a:r>
              <a:rPr lang="en-IN" dirty="0"/>
              <a:t>&lt;frame </a:t>
            </a:r>
            <a:r>
              <a:rPr lang="en-IN" dirty="0" err="1"/>
              <a:t>src</a:t>
            </a:r>
            <a:r>
              <a:rPr lang="en-IN" dirty="0"/>
              <a:t>="5.html"&gt;</a:t>
            </a:r>
          </a:p>
          <a:p>
            <a:pPr marL="0" indent="0">
              <a:buNone/>
            </a:pPr>
            <a:r>
              <a:rPr lang="en-IN" dirty="0"/>
              <a:t>&lt;/frameset&gt;</a:t>
            </a:r>
          </a:p>
        </p:txBody>
      </p:sp>
    </p:spTree>
    <p:extLst>
      <p:ext uri="{BB962C8B-B14F-4D97-AF65-F5344CB8AC3E}">
        <p14:creationId xmlns:p14="http://schemas.microsoft.com/office/powerpoint/2010/main" val="42306773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7F539-E953-4C08-A735-7C847E8E1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728" y="1365365"/>
            <a:ext cx="2623092" cy="429145"/>
          </a:xfrm>
        </p:spPr>
        <p:txBody>
          <a:bodyPr>
            <a:normAutofit/>
          </a:bodyPr>
          <a:lstStyle/>
          <a:p>
            <a:r>
              <a:rPr lang="en-IN" sz="20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 name : a.html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466F4-76D6-4A12-9920-C90771022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&lt;body&gt;</a:t>
            </a:r>
          </a:p>
          <a:p>
            <a:r>
              <a:rPr lang="en-IN" dirty="0"/>
              <a:t>&lt;a </a:t>
            </a:r>
            <a:r>
              <a:rPr lang="en-IN" dirty="0" err="1"/>
              <a:t>href</a:t>
            </a:r>
            <a:r>
              <a:rPr lang="en-IN" dirty="0"/>
              <a:t>="form.html" target="main"&gt;name&lt;/a&gt;</a:t>
            </a:r>
          </a:p>
          <a:p>
            <a:r>
              <a:rPr lang="en-IN" dirty="0"/>
              <a:t>&lt;a </a:t>
            </a:r>
            <a:r>
              <a:rPr lang="en-IN" dirty="0" err="1"/>
              <a:t>href</a:t>
            </a:r>
            <a:r>
              <a:rPr lang="en-IN" dirty="0"/>
              <a:t>="formr.html" target=“second"&gt;name&lt;/a&gt;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&lt;/body&gt;</a:t>
            </a:r>
          </a:p>
        </p:txBody>
      </p:sp>
    </p:spTree>
    <p:extLst>
      <p:ext uri="{BB962C8B-B14F-4D97-AF65-F5344CB8AC3E}">
        <p14:creationId xmlns:p14="http://schemas.microsoft.com/office/powerpoint/2010/main" val="19630320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CB584-1E3D-40DB-A4BA-713A28A48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	 Sample output</a:t>
            </a:r>
          </a:p>
        </p:txBody>
      </p:sp>
      <p:pic>
        <p:nvPicPr>
          <p:cNvPr id="1026" name="Picture 2" descr="Web School: Make your Web page picture perfect with frames">
            <a:extLst>
              <a:ext uri="{FF2B5EF4-FFF2-40B4-BE49-F238E27FC236}">
                <a16:creationId xmlns:a16="http://schemas.microsoft.com/office/drawing/2014/main" id="{35E4213E-6071-49FB-98F7-B312374903B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1874517"/>
            <a:ext cx="8086632" cy="503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3227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64EA94-560E-4C00-9510-43070E87C7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411" b="8466"/>
          <a:stretch/>
        </p:blipFill>
        <p:spPr>
          <a:xfrm>
            <a:off x="1322070" y="0"/>
            <a:ext cx="101783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6776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2EF19-5380-4B6A-BE5F-4CFD54388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8715282" cy="1080655"/>
          </a:xfrm>
        </p:spPr>
        <p:txBody>
          <a:bodyPr>
            <a:normAutofit fontScale="90000"/>
          </a:bodyPr>
          <a:lstStyle/>
          <a:p>
            <a:r>
              <a:rPr lang="en-IN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Floating frame   :  &lt;iframe&gt;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60866-0ADB-4602-B2DC-9024079AA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703070"/>
            <a:ext cx="10178322" cy="454913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IN" b="1" dirty="0"/>
              <a:t>Attributes:</a:t>
            </a:r>
          </a:p>
          <a:p>
            <a:pPr lvl="2"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SRC=“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lvl="2"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Height=“pixel”</a:t>
            </a:r>
          </a:p>
          <a:p>
            <a:pPr lvl="2"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Width=“pixel”</a:t>
            </a:r>
          </a:p>
          <a:p>
            <a:pPr lvl="2">
              <a:lnSpc>
                <a:spcPct val="150000"/>
              </a:lnSpc>
            </a:pP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Hspace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=“pixel”</a:t>
            </a:r>
          </a:p>
          <a:p>
            <a:pPr lvl="2">
              <a:lnSpc>
                <a:spcPct val="150000"/>
              </a:lnSpc>
            </a:pP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Vspace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=“pixel”</a:t>
            </a:r>
          </a:p>
          <a:p>
            <a:pPr lvl="2"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Align=“left/right”</a:t>
            </a:r>
          </a:p>
          <a:p>
            <a:pPr lvl="2"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Frameborder= “pixel”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726835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43D85-B327-4489-872A-349060B18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8338092" cy="954925"/>
          </a:xfrm>
        </p:spPr>
        <p:txBody>
          <a:bodyPr>
            <a:noAutofit/>
          </a:bodyPr>
          <a:lstStyle/>
          <a:p>
            <a:r>
              <a:rPr lang="en-IN" sz="4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 file into iframe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F0A7D-5405-41FE-87CC-D5CA6BADB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lvl="1" indent="0">
              <a:lnSpc>
                <a:spcPct val="100000"/>
              </a:lnSpc>
              <a:buNone/>
            </a:pPr>
            <a:r>
              <a:rPr lang="en-IN" sz="3600" dirty="0"/>
              <a:t>&lt;html&gt;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IN" sz="3600" dirty="0"/>
              <a:t>&lt;body&gt;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IN" sz="3600" dirty="0"/>
              <a:t>&lt;iframe width="500" height="320" </a:t>
            </a:r>
            <a:r>
              <a:rPr lang="en-IN" sz="3600" dirty="0" err="1"/>
              <a:t>src</a:t>
            </a:r>
            <a:r>
              <a:rPr lang="en-IN" sz="3600" dirty="0"/>
              <a:t>=“formr.html"&gt;   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IN" sz="3600" dirty="0"/>
              <a:t> &lt;/iframe&gt;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IN" sz="3600" dirty="0"/>
              <a:t>  &lt;/body&gt;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IN" sz="3600" dirty="0"/>
              <a:t>&lt;/html&gt;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3736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ttractive HTML Webpage Design Overview">
            <a:extLst>
              <a:ext uri="{FF2B5EF4-FFF2-40B4-BE49-F238E27FC236}">
                <a16:creationId xmlns:a16="http://schemas.microsoft.com/office/drawing/2014/main" id="{A8DA2EB5-445E-42A6-8045-4F37D88BAB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7937" r="-122"/>
          <a:stretch/>
        </p:blipFill>
        <p:spPr bwMode="auto">
          <a:xfrm>
            <a:off x="0" y="0"/>
            <a:ext cx="117389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8823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46A89-AE4E-48F5-B723-22DBA3BF7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4698" y="508115"/>
            <a:ext cx="6246402" cy="680605"/>
          </a:xfrm>
        </p:spPr>
        <p:txBody>
          <a:bodyPr>
            <a:normAutofit/>
          </a:bodyPr>
          <a:lstStyle/>
          <a:p>
            <a:r>
              <a:rPr lang="en-IN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 videos into </a:t>
            </a:r>
            <a:r>
              <a:rPr lang="en-IN" sz="28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IFrame</a:t>
            </a:r>
            <a:endParaRPr lang="en-IN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99FB1-B4BB-49D8-B7E5-EFB8A81DC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708" y="1531621"/>
            <a:ext cx="10178322" cy="4069079"/>
          </a:xfrm>
        </p:spPr>
        <p:txBody>
          <a:bodyPr>
            <a:noAutofit/>
          </a:bodyPr>
          <a:lstStyle/>
          <a:p>
            <a:pPr marL="1371600" lvl="3" indent="0">
              <a:buNone/>
            </a:pPr>
            <a:r>
              <a:rPr lang="en-IN" sz="1800" b="1" dirty="0"/>
              <a:t>&lt;html&gt;</a:t>
            </a:r>
          </a:p>
          <a:p>
            <a:pPr marL="1371600" lvl="3" indent="0">
              <a:buNone/>
            </a:pPr>
            <a:r>
              <a:rPr lang="en-IN" sz="1800" b="1" dirty="0"/>
              <a:t>  &lt;head&gt;</a:t>
            </a:r>
          </a:p>
          <a:p>
            <a:pPr marL="1371600" lvl="3" indent="0">
              <a:buNone/>
            </a:pPr>
            <a:r>
              <a:rPr lang="en-IN" sz="1800" b="1" dirty="0"/>
              <a:t>    &lt;title&gt;Nature&lt;/title&gt;</a:t>
            </a:r>
          </a:p>
          <a:p>
            <a:pPr marL="1371600" lvl="3" indent="0">
              <a:buNone/>
            </a:pPr>
            <a:r>
              <a:rPr lang="en-IN" sz="1800" b="1" dirty="0"/>
              <a:t>  &lt;/head&gt;</a:t>
            </a:r>
          </a:p>
          <a:p>
            <a:pPr marL="1371600" lvl="3" indent="0">
              <a:buNone/>
            </a:pPr>
            <a:r>
              <a:rPr lang="en-IN" sz="1800" b="1" dirty="0"/>
              <a:t>  &lt;body&gt;</a:t>
            </a:r>
          </a:p>
          <a:p>
            <a:pPr marL="1371600" lvl="3" indent="0">
              <a:buNone/>
            </a:pPr>
            <a:r>
              <a:rPr lang="en-IN" sz="1800" b="1" dirty="0"/>
              <a:t>    &lt;iframe width="500" height="320" </a:t>
            </a:r>
            <a:r>
              <a:rPr lang="en-IN" sz="1800" b="1" dirty="0" err="1"/>
              <a:t>src</a:t>
            </a:r>
            <a:r>
              <a:rPr lang="en-IN" sz="1800" b="1" dirty="0"/>
              <a:t>="C:\Users\SYS37\Desktop\natu.mp4"&gt;</a:t>
            </a:r>
          </a:p>
          <a:p>
            <a:pPr marL="1371600" lvl="3" indent="0">
              <a:buNone/>
            </a:pPr>
            <a:r>
              <a:rPr lang="en-IN" sz="1800" b="1" dirty="0"/>
              <a:t>    &lt;/iframe&gt;</a:t>
            </a:r>
          </a:p>
          <a:p>
            <a:pPr marL="1371600" lvl="3" indent="0">
              <a:buNone/>
            </a:pPr>
            <a:r>
              <a:rPr lang="en-IN" sz="1800" b="1" dirty="0"/>
              <a:t>  &lt;/body&gt;</a:t>
            </a:r>
          </a:p>
          <a:p>
            <a:pPr marL="1371600" lvl="3" indent="0">
              <a:buNone/>
            </a:pPr>
            <a:r>
              <a:rPr lang="en-IN" sz="1800" b="1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14181603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55038-7A01-45A8-8E26-C7B170EB6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88" y="308610"/>
            <a:ext cx="7789452" cy="651510"/>
          </a:xfrm>
        </p:spPr>
        <p:txBody>
          <a:bodyPr>
            <a:normAutofit/>
          </a:bodyPr>
          <a:lstStyle/>
          <a:p>
            <a:r>
              <a:rPr lang="en-I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 </a:t>
            </a:r>
            <a:r>
              <a:rPr lang="en-IN" sz="2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r>
              <a:rPr lang="en-I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videos into </a:t>
            </a:r>
            <a:r>
              <a:rPr lang="en-IN" sz="2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IFrame</a:t>
            </a:r>
            <a:endParaRPr lang="en-IN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64C5D-95FF-41BF-AD77-207C94421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8818" y="1600200"/>
            <a:ext cx="10486932" cy="4354830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00000"/>
              </a:lnSpc>
              <a:buNone/>
            </a:pPr>
            <a:r>
              <a:rPr lang="en-IN" sz="3600" dirty="0"/>
              <a:t>&lt;html&gt;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IN" sz="3600" dirty="0"/>
              <a:t>&lt;body&gt;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IN" sz="3600" dirty="0"/>
              <a:t>&lt;iframe width="500" height="320" 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IN" sz="3600" dirty="0" err="1"/>
              <a:t>src</a:t>
            </a:r>
            <a:r>
              <a:rPr lang="en-IN" sz="3600" dirty="0"/>
              <a:t>="https://www.youtube.com/embed/860irbmrb3s"&gt;    &lt;/iframe&gt;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IN" sz="3600" dirty="0"/>
              <a:t>  &lt;/body&gt;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IN" sz="3600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1385862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B83EF-1ABA-4C98-9A9D-A46F8EC32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150DC-30B3-4EBC-BDA4-57B9C4502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EBF978-CD5B-4467-BC1F-10F856396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65" y="0"/>
            <a:ext cx="112322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710552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959</TotalTime>
  <Words>2454</Words>
  <Application>Microsoft Office PowerPoint</Application>
  <PresentationFormat>Widescreen</PresentationFormat>
  <Paragraphs>513</Paragraphs>
  <Slides>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3" baseType="lpstr">
      <vt:lpstr>Aharoni</vt:lpstr>
      <vt:lpstr>Arial</vt:lpstr>
      <vt:lpstr>Calibri</vt:lpstr>
      <vt:lpstr>Consolas</vt:lpstr>
      <vt:lpstr>Courier New</vt:lpstr>
      <vt:lpstr>Gill Sans MT</vt:lpstr>
      <vt:lpstr>Impact</vt:lpstr>
      <vt:lpstr>Segoe UI</vt:lpstr>
      <vt:lpstr>Times New Roman</vt:lpstr>
      <vt:lpstr>Verdana</vt:lpstr>
      <vt:lpstr>Wingdings</vt:lpstr>
      <vt:lpstr>Badge</vt:lpstr>
      <vt:lpstr>Web programming</vt:lpstr>
      <vt:lpstr>HTML</vt:lpstr>
      <vt:lpstr>Basic Structure of HTML </vt:lpstr>
      <vt:lpstr>Attributes of body tag ex, &lt;BODY bgcolor=“red”&gt;  </vt:lpstr>
      <vt:lpstr>Example </vt:lpstr>
      <vt:lpstr>SAMPLE OUTPUTS</vt:lpstr>
      <vt:lpstr>PowerPoint Presentation</vt:lpstr>
      <vt:lpstr>PowerPoint Presentation</vt:lpstr>
      <vt:lpstr>PowerPoint Presentation</vt:lpstr>
      <vt:lpstr>PowerPoint Presentation</vt:lpstr>
      <vt:lpstr>Heading TAGS</vt:lpstr>
      <vt:lpstr>Types of Heading TAGS </vt:lpstr>
      <vt:lpstr>PowerPoint Presentation</vt:lpstr>
      <vt:lpstr>Horizontal Rule</vt:lpstr>
      <vt:lpstr>EXAMPLE-2</vt:lpstr>
      <vt:lpstr>Sample Outputs</vt:lpstr>
      <vt:lpstr>Enhancing styles </vt:lpstr>
      <vt:lpstr>Physical styles</vt:lpstr>
      <vt:lpstr>Logical styles</vt:lpstr>
      <vt:lpstr>Marquee </vt:lpstr>
      <vt:lpstr>PowerPoint Presentation</vt:lpstr>
      <vt:lpstr>Sample output : Marquee</vt:lpstr>
      <vt:lpstr>List  Tag:  &lt;li&gt;….&lt;/li&gt;  </vt:lpstr>
      <vt:lpstr>Ordered List </vt:lpstr>
      <vt:lpstr>Unordered List</vt:lpstr>
      <vt:lpstr>Definition  Language </vt:lpstr>
      <vt:lpstr>PowerPoint Presentation</vt:lpstr>
      <vt:lpstr>Output: Definition  Language</vt:lpstr>
      <vt:lpstr>PowerPoint Presentation</vt:lpstr>
      <vt:lpstr>PowerPoint Presentation</vt:lpstr>
      <vt:lpstr>Anchor tag: </vt:lpstr>
      <vt:lpstr>PowerPoint Presentation</vt:lpstr>
      <vt:lpstr>PowerPoint Presentation</vt:lpstr>
      <vt:lpstr> image map</vt:lpstr>
      <vt:lpstr>Syntax </vt:lpstr>
      <vt:lpstr>Example </vt:lpstr>
      <vt:lpstr>PowerPoint Presentation</vt:lpstr>
      <vt:lpstr>Comments: </vt:lpstr>
      <vt:lpstr>PowerPoint Presentation</vt:lpstr>
      <vt:lpstr>Table</vt:lpstr>
      <vt:lpstr>PowerPoint Presentation</vt:lpstr>
      <vt:lpstr>Sample      :      Table</vt:lpstr>
      <vt:lpstr>PowerPoint Presentation</vt:lpstr>
      <vt:lpstr>PowerPoint Presentation</vt:lpstr>
      <vt:lpstr>PowerPoint Presentation</vt:lpstr>
      <vt:lpstr>FORM</vt:lpstr>
      <vt:lpstr>PowerPoint Presentation</vt:lpstr>
      <vt:lpstr>Dialog items </vt:lpstr>
      <vt:lpstr>&lt;Form&gt; Attributes</vt:lpstr>
      <vt:lpstr>&lt;input&gt;</vt:lpstr>
      <vt:lpstr>PowerPoint Presentation</vt:lpstr>
      <vt:lpstr>PowerPoint Presentation</vt:lpstr>
      <vt:lpstr>text </vt:lpstr>
      <vt:lpstr>password </vt:lpstr>
      <vt:lpstr>Sample output</vt:lpstr>
      <vt:lpstr>&lt;input type="image"&gt; </vt:lpstr>
      <vt:lpstr>&lt;textarea&gt; Tag </vt:lpstr>
      <vt:lpstr>PowerPoint Presentation</vt:lpstr>
      <vt:lpstr>PowerPoint Presentation</vt:lpstr>
      <vt:lpstr>File </vt:lpstr>
      <vt:lpstr>Button </vt:lpstr>
      <vt:lpstr>&lt;input type="radio"&gt; </vt:lpstr>
      <vt:lpstr>&lt;input type="checkbox"&gt; </vt:lpstr>
      <vt:lpstr>&lt;select&gt; Tag </vt:lpstr>
      <vt:lpstr>submit/reset </vt:lpstr>
      <vt:lpstr>Hidden  </vt:lpstr>
      <vt:lpstr>&lt;select&gt;    &lt;option&gt;</vt:lpstr>
      <vt:lpstr>  Sample web page</vt:lpstr>
      <vt:lpstr> Create Sample forms      for   oline Voting System</vt:lpstr>
      <vt:lpstr>Frameset</vt:lpstr>
      <vt:lpstr>PowerPoint Presentation</vt:lpstr>
      <vt:lpstr>Tag:</vt:lpstr>
      <vt:lpstr>Example</vt:lpstr>
      <vt:lpstr>Nested frameset </vt:lpstr>
      <vt:lpstr>File name : a.html</vt:lpstr>
      <vt:lpstr>   Sample output</vt:lpstr>
      <vt:lpstr>PowerPoint Presentation</vt:lpstr>
      <vt:lpstr>Floating frame   :  &lt;iframe&gt; </vt:lpstr>
      <vt:lpstr>Insert file into iframe</vt:lpstr>
      <vt:lpstr>Embed videos into IFrame</vt:lpstr>
      <vt:lpstr>Insert Youtube videos into IFrame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programming</dc:title>
  <dc:creator>SYS13</dc:creator>
  <cp:lastModifiedBy>SYS37</cp:lastModifiedBy>
  <cp:revision>139</cp:revision>
  <dcterms:created xsi:type="dcterms:W3CDTF">2022-03-30T08:43:30Z</dcterms:created>
  <dcterms:modified xsi:type="dcterms:W3CDTF">2022-04-29T06:57:19Z</dcterms:modified>
</cp:coreProperties>
</file>